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FA89BB-7498-45F1-B158-1228CFBBF93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6/10/21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664C27-1635-4DEE-8323-4532EFF5E88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47EF95D-A259-4E06-A247-E68ACECBE4F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6/10/21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AFFB4A0-398A-4496-ADEC-B5A26A2F28B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ubtitl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83" name="Picture 2" descr="C:\Users\IRIS\Desktop\IMG_0081.jpg"/>
          <p:cNvPicPr/>
          <p:nvPr/>
        </p:nvPicPr>
        <p:blipFill>
          <a:blip r:embed="rId1"/>
          <a:srcRect l="9166" t="0" r="0" b="23332"/>
          <a:stretch/>
        </p:blipFill>
        <p:spPr>
          <a:xfrm>
            <a:off x="-967320" y="0"/>
            <a:ext cx="10110960" cy="6857640"/>
          </a:xfrm>
          <a:prstGeom prst="rect">
            <a:avLst/>
          </a:prstGeom>
          <a:ln w="0">
            <a:noFill/>
          </a:ln>
        </p:spPr>
      </p:pic>
      <p:sp>
        <p:nvSpPr>
          <p:cNvPr id="84" name="Title 1"/>
          <p:cNvSpPr txBox="1"/>
          <p:nvPr/>
        </p:nvSpPr>
        <p:spPr>
          <a:xfrm>
            <a:off x="-914400" y="685800"/>
            <a:ext cx="10058040" cy="154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Mitigated Negative Declaration </a:t>
            </a:r>
            <a:br/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PLN2017-00135 (AT&amp;T), PLN2006-00075 (Metro PCS) </a:t>
            </a:r>
            <a:br/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3501 Whiting Ridge Rd. Montara, California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C:\Users\IRIS\AppData\Local\Microsoft\Windows\Temporary Internet Files\Content.Word\IMG_0331.jpg"/>
          <p:cNvPicPr/>
          <p:nvPr/>
        </p:nvPicPr>
        <p:blipFill>
          <a:blip r:embed="rId1"/>
          <a:stretch/>
        </p:blipFill>
        <p:spPr>
          <a:xfrm>
            <a:off x="4267080" y="152280"/>
            <a:ext cx="4667040" cy="4952520"/>
          </a:xfrm>
          <a:prstGeom prst="rect">
            <a:avLst/>
          </a:prstGeom>
          <a:ln w="9525">
            <a:noFill/>
          </a:ln>
        </p:spPr>
      </p:pic>
      <p:pic>
        <p:nvPicPr>
          <p:cNvPr id="106" name="Picture 2" descr="CalPhotos: Arctostaphylos montaraensis; Montara Manzanita"/>
          <p:cNvPicPr/>
          <p:nvPr/>
        </p:nvPicPr>
        <p:blipFill>
          <a:blip r:embed="rId2"/>
          <a:stretch/>
        </p:blipFill>
        <p:spPr>
          <a:xfrm>
            <a:off x="609480" y="152280"/>
            <a:ext cx="3352320" cy="5009040"/>
          </a:xfrm>
          <a:prstGeom prst="rect">
            <a:avLst/>
          </a:prstGeom>
          <a:ln w="0">
            <a:noFill/>
          </a:ln>
        </p:spPr>
      </p:pic>
      <p:sp>
        <p:nvSpPr>
          <p:cNvPr id="107" name="Title 1"/>
          <p:cNvSpPr/>
          <p:nvPr/>
        </p:nvSpPr>
        <p:spPr>
          <a:xfrm>
            <a:off x="457200" y="5029200"/>
            <a:ext cx="822924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The construction of new turnouts/turnarounds and grading (widening)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will remove 40,000+ square feet of native coastal scrub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This is NOT described in the MND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8" name="TextBox 6"/>
          <p:cNvSpPr/>
          <p:nvPr/>
        </p:nvSpPr>
        <p:spPr>
          <a:xfrm>
            <a:off x="762120" y="228600"/>
            <a:ext cx="2057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Montara Manzanita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152280" y="1295280"/>
            <a:ext cx="8805240" cy="5105160"/>
          </a:xfrm>
          <a:prstGeom prst="rect">
            <a:avLst/>
          </a:prstGeom>
          <a:ln w="9525">
            <a:noFill/>
          </a:ln>
        </p:spPr>
      </p:pic>
      <p:sp>
        <p:nvSpPr>
          <p:cNvPr id="86" name="Title 1"/>
          <p:cNvSpPr txBox="1"/>
          <p:nvPr/>
        </p:nvSpPr>
        <p:spPr>
          <a:xfrm>
            <a:off x="457200" y="457200"/>
            <a:ext cx="8229240" cy="117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1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Widening 3.7 miles of Access Road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5 new turnouts/turnarounds</a:t>
            </a:r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/>
        </p:nvSpPr>
        <p:spPr>
          <a:xfrm>
            <a:off x="152280" y="3657600"/>
            <a:ext cx="3352320" cy="2514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Montara Mountain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Peak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Content Placeholder 3" descr="C:\Users\IRIS\Desktop\Montara Mountain\20210605_152236.jpg"/>
          <p:cNvPicPr/>
          <p:nvPr/>
        </p:nvPicPr>
        <p:blipFill>
          <a:blip r:embed="rId1"/>
          <a:stretch/>
        </p:blipFill>
        <p:spPr>
          <a:xfrm>
            <a:off x="3505320" y="3657600"/>
            <a:ext cx="5486040" cy="2971440"/>
          </a:xfrm>
          <a:prstGeom prst="rect">
            <a:avLst/>
          </a:prstGeom>
          <a:ln w="9525">
            <a:noFill/>
          </a:ln>
        </p:spPr>
      </p:pic>
      <p:pic>
        <p:nvPicPr>
          <p:cNvPr id="89" name="Picture 4" descr="Montara Mountain from San Pedro Park - May 2006"/>
          <p:cNvPicPr/>
          <p:nvPr/>
        </p:nvPicPr>
        <p:blipFill>
          <a:blip r:embed="rId2"/>
          <a:stretch/>
        </p:blipFill>
        <p:spPr>
          <a:xfrm>
            <a:off x="152280" y="228600"/>
            <a:ext cx="4876560" cy="3657240"/>
          </a:xfrm>
          <a:prstGeom prst="rect">
            <a:avLst/>
          </a:prstGeom>
          <a:ln w="0">
            <a:noFill/>
          </a:ln>
        </p:spPr>
      </p:pic>
      <p:sp>
        <p:nvSpPr>
          <p:cNvPr id="90" name="Title 1"/>
          <p:cNvSpPr/>
          <p:nvPr/>
        </p:nvSpPr>
        <p:spPr>
          <a:xfrm>
            <a:off x="5257800" y="380880"/>
            <a:ext cx="3352320" cy="29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After-the-fact permit for Towers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Content Placeholder 3" descr="C:\Users\IRIS\Desktop\Montara Mountain\20210605_153633.jpg"/>
          <p:cNvPicPr/>
          <p:nvPr/>
        </p:nvPicPr>
        <p:blipFill>
          <a:blip r:embed="rId1"/>
          <a:stretch/>
        </p:blipFill>
        <p:spPr>
          <a:xfrm>
            <a:off x="228600" y="1371600"/>
            <a:ext cx="8610120" cy="5333760"/>
          </a:xfrm>
          <a:prstGeom prst="rect">
            <a:avLst/>
          </a:prstGeom>
          <a:ln w="9525">
            <a:noFill/>
          </a:ln>
        </p:spPr>
      </p:pic>
      <p:sp>
        <p:nvSpPr>
          <p:cNvPr id="92" name="Titl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Widen to 12-15 feet</a:t>
            </a:r>
            <a:br/>
            <a:r>
              <a:rPr b="0" lang="en-US" sz="4400" spc="-1" strike="noStrike">
                <a:solidFill>
                  <a:srgbClr val="ff0000"/>
                </a:solidFill>
                <a:latin typeface="Calibri"/>
              </a:rPr>
              <a:t>2-7 feet of vegetation clearing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Turnouts &amp; Hammerhead Turnaround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4" descr=""/>
          <p:cNvPicPr/>
          <p:nvPr/>
        </p:nvPicPr>
        <p:blipFill>
          <a:blip r:embed="rId1"/>
          <a:stretch/>
        </p:blipFill>
        <p:spPr>
          <a:xfrm>
            <a:off x="0" y="762120"/>
            <a:ext cx="8991360" cy="5003640"/>
          </a:xfrm>
          <a:prstGeom prst="rect">
            <a:avLst/>
          </a:prstGeom>
          <a:ln w="9525">
            <a:noFill/>
          </a:ln>
        </p:spPr>
      </p:pic>
      <p:sp>
        <p:nvSpPr>
          <p:cNvPr id="95" name="Title 1"/>
          <p:cNvSpPr/>
          <p:nvPr/>
        </p:nvSpPr>
        <p:spPr>
          <a:xfrm>
            <a:off x="152280" y="5562720"/>
            <a:ext cx="899136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Why needed when there already 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are 5+ utility clearings?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Many clearings created by previous utility maintenance work have the same dimensions of the new emergency vehicle turnouts.  </a:t>
            </a:r>
            <a:br/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Content Placeholder 3" descr="C:\Users\IRIS\Desktop\Montara Mountain\20210605_141335.jpg"/>
          <p:cNvPicPr/>
          <p:nvPr/>
        </p:nvPicPr>
        <p:blipFill>
          <a:blip r:embed="rId1"/>
          <a:stretch/>
        </p:blipFill>
        <p:spPr>
          <a:xfrm>
            <a:off x="228600" y="914400"/>
            <a:ext cx="8762760" cy="5105160"/>
          </a:xfrm>
          <a:prstGeom prst="rect">
            <a:avLst/>
          </a:prstGeom>
          <a:ln w="9525">
            <a:noFill/>
          </a:ln>
        </p:spPr>
      </p:pic>
      <p:sp>
        <p:nvSpPr>
          <p:cNvPr id="98" name="Title 1"/>
          <p:cNvSpPr/>
          <p:nvPr/>
        </p:nvSpPr>
        <p:spPr>
          <a:xfrm>
            <a:off x="609480" y="579132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Station 138+00 also has an existing utility road that was used by bucket trucks as a hammerhead turnaround.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Content Placeholder 3" descr="MM-Special Plants Map.jpg"/>
          <p:cNvPicPr/>
          <p:nvPr/>
        </p:nvPicPr>
        <p:blipFill>
          <a:blip r:embed="rId1"/>
          <a:stretch/>
        </p:blipFill>
        <p:spPr>
          <a:xfrm>
            <a:off x="228600" y="152280"/>
            <a:ext cx="8686440" cy="5744880"/>
          </a:xfrm>
          <a:prstGeom prst="rect">
            <a:avLst/>
          </a:prstGeom>
          <a:ln w="0">
            <a:noFill/>
          </a:ln>
        </p:spPr>
      </p:pic>
      <p:sp>
        <p:nvSpPr>
          <p:cNvPr id="100" name="Title 1"/>
          <p:cNvSpPr txBox="1"/>
          <p:nvPr/>
        </p:nvSpPr>
        <p:spPr>
          <a:xfrm>
            <a:off x="609480" y="5715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Impacts to Rare Manzanitas, Endangered Butterfly Host Plants &amp; Sensitive Northern Maritime Chaparral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Minimization Measures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ontent Placeholder 2"/>
          <p:cNvSpPr txBox="1"/>
          <p:nvPr/>
        </p:nvSpPr>
        <p:spPr>
          <a:xfrm>
            <a:off x="609480" y="1447920"/>
            <a:ext cx="807696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Fire Prevention for high fire danger area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Environmental Training for all workers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Nesting Bird Surveys prior to construction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Rare Plant Surveys for avoidance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Butterfly Host Plant Surveys for avoidance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Invasive Plant Minimization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Post-construction Invasive Plant Monitoring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MND Corrections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Content Placeholder 2"/>
          <p:cNvSpPr txBox="1"/>
          <p:nvPr/>
        </p:nvSpPr>
        <p:spPr>
          <a:xfrm>
            <a:off x="457200" y="144792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Aesthetics 1.g. 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Should be marked </a:t>
            </a:r>
            <a:r>
              <a:rPr b="0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SIGNIFICANT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as grading and new turnouts will visually intrude into an area having natural scenic qualities.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Biological Resources 4.a. 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Discuss impacts to rare manzanitas and butterfly host plants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Biological Resources 4.d. 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Discuss impacts from grading and vegetation removal to nesting birds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Application>LibreOffice/7.1.3.2$Windows_X86_64 LibreOffice_project/47f78053abe362b9384784d31a6e56f8511eb1c1</Application>
  <AppVersion>15.0000</AppVersion>
  <Words>151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2021-06-09T03:37:28Z</dcterms:created>
  <dc:creator>IRIS</dc:creator>
  <dc:description/>
  <dc:language>en-US</dc:language>
  <cp:lastModifiedBy>IRIS</cp:lastModifiedBy>
  <dcterms:modified xsi:type="dcterms:W3CDTF">2021-06-09T06:06:57Z</dcterms:modified>
  <cp:revision>18</cp:revision>
  <dc:subject/>
  <dc:title>Mitigated Negative Declaration  PLN2017-00135 (AT&amp;T), PLN2006-00075 (Metro PCS)  3501 Whiting Ridge Rd. Montara, California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10</vt:i4>
  </property>
</Properties>
</file>