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28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9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E3F6057-CDC0-45D6-B603-ABC0EB75F33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6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DDDD00D-13B5-4A3F-98A2-68DCB302DD9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055A325-82FB-43CA-91F0-488A2584EF3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anchor="ctr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49280" y="1079640"/>
            <a:ext cx="1499760" cy="19778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2B1A3B5-5D70-4668-B527-B2180DF570A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5/1/21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pic>
        <p:nvPicPr>
          <p:cNvPr id="166" name="Picture 6" descr=""/>
          <p:cNvPicPr/>
          <p:nvPr/>
        </p:nvPicPr>
        <p:blipFill>
          <a:blip r:embed="rId2"/>
          <a:stretch/>
        </p:blipFill>
        <p:spPr>
          <a:xfrm>
            <a:off x="8670960" y="6467040"/>
            <a:ext cx="3319560" cy="1486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mailto:sten.vermund@yale.edu" TargetMode="External"/><Relationship Id="rId3" Type="http://schemas.openxmlformats.org/officeDocument/2006/relationships/hyperlink" Target="https://publichealth.yale.edu/profile/sten_vermund/" TargetMode="External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mailto:sten.vermund@yale.edu" TargetMode="External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www.kff.org/6787d74/" TargetMode="External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kff.org/6787d74/" TargetMode="Externa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RU43V0Zt2gA" TargetMode="External"/><Relationship Id="rId2" Type="http://schemas.openxmlformats.org/officeDocument/2006/relationships/hyperlink" Target="https://www.youtube.com/watch?v=OjbSWebA3Ko" TargetMode="External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hyperlink" Target="mailto:sten.vermund@yale.edu" TargetMode="External"/><Relationship Id="rId3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cdc.gov/vhf/ebola/history/chronology.html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hyperlink" Target="mailto:sten.vermund@yale.edu" TargetMode="External"/><Relationship Id="rId3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statnews.com/2020/04/05/deficit-public-health-workers-no-way-to-fight-covid-19/" TargetMode="External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hyperlink" Target="mailto:sten.vermund@yale.edu" TargetMode="External"/><Relationship Id="rId3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statnews.com/2020/01/07/inside-story-scientists-produced-world-first-ebola-vaccine/" TargetMode="External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Placeholder 5" descr=""/>
          <p:cNvPicPr/>
          <p:nvPr/>
        </p:nvPicPr>
        <p:blipFill>
          <a:blip r:embed="rId1"/>
          <a:stretch/>
        </p:blipFill>
        <p:spPr>
          <a:xfrm>
            <a:off x="358560" y="-15120"/>
            <a:ext cx="11833200" cy="6887880"/>
          </a:xfrm>
          <a:prstGeom prst="rect">
            <a:avLst/>
          </a:prstGeom>
          <a:ln w="0">
            <a:noFill/>
          </a:ln>
        </p:spPr>
      </p:pic>
      <p:sp>
        <p:nvSpPr>
          <p:cNvPr id="204" name="Title 15"/>
          <p:cNvSpPr/>
          <p:nvPr/>
        </p:nvSpPr>
        <p:spPr>
          <a:xfrm>
            <a:off x="1056600" y="1477440"/>
            <a:ext cx="8077320" cy="17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Calibri Light"/>
              </a:rPr>
              <a:t>Hot Zone: Perspectives on the (Next) Pandemic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2060"/>
                </a:solidFill>
                <a:latin typeface="Calibri Light"/>
              </a:rPr>
              <a:t>	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Mallory Book"/>
              </a:rPr>
              <a:t>Sten H. Vermund, MD, PhD  </a:t>
            </a:r>
            <a:r>
              <a:rPr b="0" lang="en-US" sz="2800" spc="-1" strike="noStrike">
                <a:solidFill>
                  <a:srgbClr val="404040"/>
                </a:solidFill>
                <a:latin typeface="YaleNew"/>
              </a:rPr>
              <a:t>(</a:t>
            </a:r>
            <a:r>
              <a:rPr b="0" lang="en-US" sz="2800" spc="-1" strike="noStrike" u="sng">
                <a:solidFill>
                  <a:srgbClr val="1b8af9"/>
                </a:solidFill>
                <a:uFillTx/>
                <a:latin typeface="YaleNew"/>
                <a:hlinkClick r:id="rId2"/>
              </a:rPr>
              <a:t>sten.vermund@yale.edu</a:t>
            </a:r>
            <a:r>
              <a:rPr b="0" lang="en-US" sz="2800" spc="-1" strike="noStrike">
                <a:solidFill>
                  <a:srgbClr val="404040"/>
                </a:solidFill>
                <a:latin typeface="YaleNew"/>
              </a:rPr>
              <a:t>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404040"/>
                </a:solidFill>
                <a:latin typeface="Mallory Book"/>
              </a:rPr>
              <a:t>Yale School of Public Health </a:t>
            </a:r>
            <a:r>
              <a:rPr b="0" lang="en-US" sz="2800" spc="-1" strike="noStrike">
                <a:solidFill>
                  <a:srgbClr val="404040"/>
                </a:solidFill>
                <a:latin typeface="YaleNew"/>
              </a:rPr>
              <a:t>(</a:t>
            </a:r>
            <a:r>
              <a:rPr b="0" lang="en-US" sz="2800" spc="-1" strike="noStrike" u="sng">
                <a:solidFill>
                  <a:srgbClr val="1b8af9"/>
                </a:solidFill>
                <a:uFillTx/>
                <a:latin typeface="YaleNew"/>
                <a:hlinkClick r:id="rId3"/>
              </a:rPr>
              <a:t>https://publichealth.yale.edu/profile/sten_vermund/</a:t>
            </a:r>
            <a:r>
              <a:rPr b="0" lang="en-US" sz="2800" spc="-1" strike="noStrike">
                <a:solidFill>
                  <a:srgbClr val="404040"/>
                </a:solidFill>
                <a:latin typeface="YaleNew"/>
              </a:rPr>
              <a:t>)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05" name="Picture 4" descr=""/>
          <p:cNvPicPr/>
          <p:nvPr/>
        </p:nvPicPr>
        <p:blipFill>
          <a:blip r:embed="rId4"/>
          <a:stretch/>
        </p:blipFill>
        <p:spPr>
          <a:xfrm>
            <a:off x="9253800" y="6562800"/>
            <a:ext cx="2977200" cy="292680"/>
          </a:xfrm>
          <a:prstGeom prst="rect">
            <a:avLst/>
          </a:prstGeom>
          <a:ln w="0">
            <a:noFill/>
          </a:ln>
        </p:spPr>
      </p:pic>
      <p:sp>
        <p:nvSpPr>
          <p:cNvPr id="206" name="Slide Number Placeholder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25DA803-2FE1-47F8-9294-F6148741922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6" descr=""/>
          <p:cNvPicPr/>
          <p:nvPr/>
        </p:nvPicPr>
        <p:blipFill>
          <a:blip r:embed="rId1"/>
          <a:stretch/>
        </p:blipFill>
        <p:spPr>
          <a:xfrm>
            <a:off x="270000" y="134640"/>
            <a:ext cx="5284080" cy="6588360"/>
          </a:xfrm>
          <a:prstGeom prst="rect">
            <a:avLst/>
          </a:prstGeom>
          <a:ln w="0">
            <a:noFill/>
          </a:ln>
        </p:spPr>
      </p:pic>
      <p:sp>
        <p:nvSpPr>
          <p:cNvPr id="243" name="TextBox 1"/>
          <p:cNvSpPr/>
          <p:nvPr/>
        </p:nvSpPr>
        <p:spPr>
          <a:xfrm>
            <a:off x="5730840" y="261360"/>
            <a:ext cx="5972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Not just the vaccines themselves; Vaccine confidence essential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4" name="Picture 2" descr="Image result for kennedy robert jr book"/>
          <p:cNvPicPr/>
          <p:nvPr/>
        </p:nvPicPr>
        <p:blipFill>
          <a:blip r:embed="rId2"/>
          <a:stretch/>
        </p:blipFill>
        <p:spPr>
          <a:xfrm>
            <a:off x="5853960" y="699480"/>
            <a:ext cx="1418040" cy="212904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4" descr="Image result for kennedy robert jr book"/>
          <p:cNvPicPr/>
          <p:nvPr/>
        </p:nvPicPr>
        <p:blipFill>
          <a:blip r:embed="rId3"/>
          <a:stretch/>
        </p:blipFill>
        <p:spPr>
          <a:xfrm>
            <a:off x="10454040" y="699480"/>
            <a:ext cx="1467720" cy="21290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6" descr="https://img.thriftbooks.com/api/images/l/b6a303a32e61004f942463b440d54927ca3d1cf1.jpg"/>
          <p:cNvPicPr/>
          <p:nvPr/>
        </p:nvPicPr>
        <p:blipFill>
          <a:blip r:embed="rId4"/>
          <a:stretch/>
        </p:blipFill>
        <p:spPr>
          <a:xfrm>
            <a:off x="7461000" y="699480"/>
            <a:ext cx="1335960" cy="21290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Image 1 - Vaccines-Autism-and-Childhood-Disorders-Crucial-Data-That-Could-Save-Your"/>
          <p:cNvPicPr/>
          <p:nvPr/>
        </p:nvPicPr>
        <p:blipFill>
          <a:blip r:embed="rId5"/>
          <a:stretch/>
        </p:blipFill>
        <p:spPr>
          <a:xfrm>
            <a:off x="8985960" y="699480"/>
            <a:ext cx="1380600" cy="22474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0" descr="Image result for jenny mccarthy vaccine book"/>
          <p:cNvPicPr/>
          <p:nvPr/>
        </p:nvPicPr>
        <p:blipFill>
          <a:blip r:embed="rId6"/>
          <a:stretch/>
        </p:blipFill>
        <p:spPr>
          <a:xfrm>
            <a:off x="5844600" y="3016080"/>
            <a:ext cx="6167160" cy="347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1"/>
          <p:cNvSpPr txBox="1"/>
          <p:nvPr/>
        </p:nvSpPr>
        <p:spPr>
          <a:xfrm>
            <a:off x="340560" y="274680"/>
            <a:ext cx="11487960" cy="170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70c0"/>
                </a:solidFill>
                <a:latin typeface="Calibri"/>
              </a:rPr>
              <a:t>Continuing pandemic risks emege from population pressures &gt; Global pop 2.4 B in 1954, now 7.8 B</a:t>
            </a:r>
            <a:br/>
            <a:r>
              <a:rPr b="1" lang="en-US" sz="3200" spc="-1" strike="noStrike">
                <a:solidFill>
                  <a:srgbClr val="0070c0"/>
                </a:solidFill>
                <a:latin typeface="Calibri"/>
              </a:rPr>
              <a:t>Massive unmet need for contraception among women who want it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0" name="Picture 2" descr="https://mariestopes.org/sites/default/files/styles/large/public/originals/Consequences%20of%20unmet%20need%20copy.jpg?itok=UINudsoS"/>
          <p:cNvPicPr/>
          <p:nvPr/>
        </p:nvPicPr>
        <p:blipFill>
          <a:blip r:embed="rId1"/>
          <a:stretch/>
        </p:blipFill>
        <p:spPr>
          <a:xfrm>
            <a:off x="1750680" y="1981080"/>
            <a:ext cx="8913240" cy="445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/>
        </p:nvSpPr>
        <p:spPr>
          <a:xfrm>
            <a:off x="369720" y="38160"/>
            <a:ext cx="112838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70c0"/>
                </a:solidFill>
                <a:latin typeface="Calibri"/>
              </a:rPr>
              <a:t>Spread of vector-borne diseases favored by warmth, moisture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Content Placeholder 2"/>
          <p:cNvSpPr txBox="1"/>
          <p:nvPr/>
        </p:nvSpPr>
        <p:spPr>
          <a:xfrm>
            <a:off x="573840" y="1600200"/>
            <a:ext cx="9060840" cy="5028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Water-borne diseases like cholera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Mosquito-related infections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400" spc="-1" strike="noStrike">
                <a:solidFill>
                  <a:srgbClr val="000000"/>
                </a:solidFill>
                <a:latin typeface="Calibri"/>
              </a:rPr>
              <a:t>Malaria, Dengue Fever, Yellow Fever, Zika virus, many other arboviruses</a:t>
            </a:r>
            <a:endParaRPr b="0" lang="en-US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800" spc="-1" strike="noStrike">
                <a:solidFill>
                  <a:srgbClr val="000000"/>
                </a:solidFill>
                <a:latin typeface="Calibri"/>
              </a:rPr>
              <a:t>Other vector-related infections</a:t>
            </a:r>
            <a:endParaRPr b="0" lang="en-US" sz="3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400" spc="-1" strike="noStrike">
                <a:solidFill>
                  <a:srgbClr val="000000"/>
                </a:solidFill>
                <a:latin typeface="Calibri"/>
              </a:rPr>
              <a:t>Filariasis/Onchocerciasis, Schistosomiasis, Hantaviruses, Trypanosomiasis, Rickettsiosis</a:t>
            </a:r>
            <a:endParaRPr b="0" lang="en-US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800" spc="-1" strike="noStrike">
                <a:solidFill>
                  <a:srgbClr val="000000"/>
                </a:solidFill>
                <a:latin typeface="Calibri"/>
              </a:rPr>
              <a:t>Drought-flood cycles, hunger, climate refugees</a:t>
            </a:r>
            <a:endParaRPr b="0" lang="en-US" sz="3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3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3" name="Picture 5" descr=""/>
          <p:cNvPicPr/>
          <p:nvPr/>
        </p:nvPicPr>
        <p:blipFill>
          <a:blip r:embed="rId1"/>
          <a:stretch/>
        </p:blipFill>
        <p:spPr>
          <a:xfrm>
            <a:off x="9671040" y="3948480"/>
            <a:ext cx="2000160" cy="154512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4" descr=""/>
          <p:cNvPicPr/>
          <p:nvPr/>
        </p:nvPicPr>
        <p:blipFill>
          <a:blip r:embed="rId2"/>
          <a:stretch/>
        </p:blipFill>
        <p:spPr>
          <a:xfrm>
            <a:off x="9679680" y="2860920"/>
            <a:ext cx="2000160" cy="12535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"/>
          <p:cNvPicPr/>
          <p:nvPr/>
        </p:nvPicPr>
        <p:blipFill>
          <a:blip r:embed="rId3"/>
          <a:stretch/>
        </p:blipFill>
        <p:spPr>
          <a:xfrm>
            <a:off x="9653040" y="5400360"/>
            <a:ext cx="2035800" cy="10177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8" descr=""/>
          <p:cNvPicPr/>
          <p:nvPr/>
        </p:nvPicPr>
        <p:blipFill>
          <a:blip r:embed="rId4"/>
          <a:stretch/>
        </p:blipFill>
        <p:spPr>
          <a:xfrm>
            <a:off x="7360560" y="1015560"/>
            <a:ext cx="4377240" cy="1548720"/>
          </a:xfrm>
          <a:prstGeom prst="rect">
            <a:avLst/>
          </a:prstGeom>
          <a:ln w="0">
            <a:noFill/>
          </a:ln>
        </p:spPr>
      </p:pic>
      <p:sp>
        <p:nvSpPr>
          <p:cNvPr id="257" name="TextBox 3"/>
          <p:cNvSpPr/>
          <p:nvPr/>
        </p:nvSpPr>
        <p:spPr>
          <a:xfrm>
            <a:off x="7479360" y="2558520"/>
            <a:ext cx="45871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Malaria projections in Zimbabwe due to warming, 2000-2050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/>
        </p:nvSpPr>
        <p:spPr>
          <a:xfrm>
            <a:off x="838080" y="365040"/>
            <a:ext cx="10515240" cy="79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0000"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Mallory Book"/>
              </a:rPr>
              <a:t>Future </a:t>
            </a:r>
            <a:r>
              <a:rPr b="1" lang="en-US" sz="4400" spc="-1" strike="noStrike">
                <a:solidFill>
                  <a:srgbClr val="000000"/>
                </a:solidFill>
                <a:latin typeface="Mallory Book"/>
                <a:ea typeface="Calibri"/>
              </a:rPr>
              <a:t>pandemics are a certainty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Content Placeholder 2"/>
          <p:cNvSpPr txBox="1"/>
          <p:nvPr/>
        </p:nvSpPr>
        <p:spPr>
          <a:xfrm>
            <a:off x="379440" y="1158120"/>
            <a:ext cx="11468520" cy="5494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p>
            <a:pPr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Must fill gaps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in public health supply chain and workforce, both in the USA and globally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Disproportional attention to curative medicine is inefficient; we must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prevent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 root causes of disease and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mitigate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 risk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Rapid response planning is essential with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public-private partnerships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longer view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of public health is needed (not “problem-of-the-week”)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Global equity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libri"/>
              </a:rPr>
              <a:t>to prevent and/or respond to the next pandemic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457200"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Human rights and humanitarian rationale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457200"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Build the global reputation of the USA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457200" indent="-22824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Save us trillions of dollars and massive human suffering in the long run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Slide Number Placeholder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BCFBA6-91DC-4C4B-9855-101543E256B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/>
          <p:nvPr/>
        </p:nvSpPr>
        <p:spPr>
          <a:xfrm>
            <a:off x="5616000" y="5275440"/>
            <a:ext cx="59889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 u="sng">
                <a:solidFill>
                  <a:srgbClr val="0563c1"/>
                </a:solidFill>
                <a:uFillTx/>
                <a:latin typeface="Calibri Light"/>
                <a:hlinkClick r:id="rId1"/>
              </a:rPr>
              <a:t>sten.vermund@yale.edu</a:t>
            </a:r>
            <a:r>
              <a:rPr b="1" lang="en-US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2" name="Content Placeholder 5" descr="A picture containing application&#10;&#10;Description automatically generated"/>
          <p:cNvPicPr/>
          <p:nvPr/>
        </p:nvPicPr>
        <p:blipFill>
          <a:blip r:embed="rId2"/>
          <a:stretch/>
        </p:blipFill>
        <p:spPr>
          <a:xfrm>
            <a:off x="4267080" y="919800"/>
            <a:ext cx="3981960" cy="3637440"/>
          </a:xfrm>
          <a:prstGeom prst="rect">
            <a:avLst/>
          </a:prstGeom>
          <a:ln w="0">
            <a:noFill/>
          </a:ln>
        </p:spPr>
      </p:pic>
      <p:sp>
        <p:nvSpPr>
          <p:cNvPr id="263" name="Slide Number Placeholder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8FC277-1A44-4617-8FB1-C868BABD7D1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/>
          <p:nvPr/>
        </p:nvSpPr>
        <p:spPr>
          <a:xfrm>
            <a:off x="838080" y="2524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Q&amp;A if vaccine hesitancy arises from audience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Slide Number Placeholder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674B49-D518-4A4B-A5D9-B487E130CB9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7000"/>
          </a:bodyPr>
          <a:p>
            <a:pPr algn="ctr">
              <a:lnSpc>
                <a:spcPct val="90000"/>
              </a:lnSpc>
            </a:pPr>
            <a:r>
              <a:rPr b="1" lang="en-US" sz="6000" spc="-1" strike="noStrike">
                <a:solidFill>
                  <a:srgbClr val="002060"/>
                </a:solidFill>
                <a:latin typeface="Calibri Light"/>
              </a:rPr>
              <a:t>Vaccine enthusiasm vs. hesitancy:</a:t>
            </a:r>
            <a:br/>
            <a:r>
              <a:rPr b="1" lang="en-US" sz="4900" spc="-1" strike="noStrike">
                <a:solidFill>
                  <a:srgbClr val="002060"/>
                </a:solidFill>
                <a:latin typeface="Calibri Light"/>
              </a:rPr>
              <a:t>Now a partisan issue, surprisingly</a:t>
            </a:r>
            <a:endParaRPr b="0" lang="en-US" sz="4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Content Placeholder 2"/>
          <p:cNvSpPr txBox="1"/>
          <p:nvPr/>
        </p:nvSpPr>
        <p:spPr>
          <a:xfrm>
            <a:off x="587880" y="1829880"/>
            <a:ext cx="1101600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If a coronavirus vaccine is determined to be safe by scientists and is available for free to everyone who wanted it, would you get it? --definitely, --probably,             --probably not, --definitely not?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What are the predictors of vaccine hesitancy (wait &amp; see) &amp; vaccine opposition (only if required or definitely not)?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TextBox 3"/>
          <p:cNvSpPr/>
          <p:nvPr/>
        </p:nvSpPr>
        <p:spPr>
          <a:xfrm>
            <a:off x="4313520" y="5234760"/>
            <a:ext cx="68918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KFF COVID-19 Vaccine Monitor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https://www.kff.org/6787d74/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/>
          <p:nvPr/>
        </p:nvSpPr>
        <p:spPr>
          <a:xfrm>
            <a:off x="228600" y="108720"/>
            <a:ext cx="5571000" cy="1662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% definitely or probably will get a vaccine if deemed safe by scientists &amp; available for free     </a:t>
            </a:r>
            <a:r>
              <a:rPr b="0" lang="en-US" sz="1600" spc="-1" strike="noStrike" u="sng">
                <a:solidFill>
                  <a:srgbClr val="0563c1"/>
                </a:solidFill>
                <a:uFillTx/>
                <a:latin typeface="Calibri Light"/>
                <a:hlinkClick r:id="rId1"/>
              </a:rPr>
              <a:t>https://www.kff.org/6787d74/</a:t>
            </a:r>
            <a:r>
              <a:rPr b="0" lang="en-US" sz="16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Content Placeholder 5" descr=""/>
          <p:cNvPicPr/>
          <p:nvPr/>
        </p:nvPicPr>
        <p:blipFill>
          <a:blip r:embed="rId2"/>
          <a:stretch/>
        </p:blipFill>
        <p:spPr>
          <a:xfrm>
            <a:off x="167760" y="2122560"/>
            <a:ext cx="6071400" cy="4350960"/>
          </a:xfrm>
          <a:prstGeom prst="rect">
            <a:avLst/>
          </a:prstGeom>
          <a:ln w="0">
            <a:noFill/>
          </a:ln>
        </p:spPr>
      </p:pic>
      <p:sp>
        <p:nvSpPr>
          <p:cNvPr id="271" name="Straight Connector 4"/>
          <p:cNvSpPr/>
          <p:nvPr/>
        </p:nvSpPr>
        <p:spPr>
          <a:xfrm>
            <a:off x="734400" y="1888560"/>
            <a:ext cx="10582920" cy="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2" name="Picture 10" descr=""/>
          <p:cNvPicPr/>
          <p:nvPr/>
        </p:nvPicPr>
        <p:blipFill>
          <a:blip r:embed="rId3"/>
          <a:stretch/>
        </p:blipFill>
        <p:spPr>
          <a:xfrm>
            <a:off x="6557400" y="139320"/>
            <a:ext cx="5373000" cy="6609600"/>
          </a:xfrm>
          <a:prstGeom prst="rect">
            <a:avLst/>
          </a:prstGeom>
          <a:ln w="0">
            <a:noFill/>
          </a:ln>
        </p:spPr>
      </p:pic>
      <p:sp>
        <p:nvSpPr>
          <p:cNvPr id="273" name="Oval 2"/>
          <p:cNvSpPr/>
          <p:nvPr/>
        </p:nvSpPr>
        <p:spPr>
          <a:xfrm>
            <a:off x="7115040" y="2122560"/>
            <a:ext cx="1558440" cy="1238760"/>
          </a:xfrm>
          <a:prstGeom prst="ellipse">
            <a:avLst/>
          </a:prstGeom>
          <a:noFill/>
          <a:ln w="3810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Oval 6"/>
          <p:cNvSpPr/>
          <p:nvPr/>
        </p:nvSpPr>
        <p:spPr>
          <a:xfrm>
            <a:off x="6853680" y="5122440"/>
            <a:ext cx="1819800" cy="1238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1"/>
          <p:cNvSpPr txBox="1"/>
          <p:nvPr/>
        </p:nvSpPr>
        <p:spPr>
          <a:xfrm>
            <a:off x="322200" y="0"/>
            <a:ext cx="11427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02060"/>
                </a:solidFill>
                <a:latin typeface="Calibri Light"/>
              </a:rPr>
              <a:t>Personality, Partisanship, &amp; COVID-19 Protection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Content Placeholder 2"/>
          <p:cNvSpPr txBox="1"/>
          <p:nvPr/>
        </p:nvSpPr>
        <p:spPr>
          <a:xfrm>
            <a:off x="549720" y="1140840"/>
            <a:ext cx="10972440" cy="4146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p>
            <a:pPr marL="801720" indent="-801360">
              <a:lnSpc>
                <a:spcPct val="9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Individuals who eschew masks are twice as likely to resent authority and to believe the truth about CoV is being kept from the public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Arial"/>
              </a:rPr>
              <a:t>Morgan Freeman PSA, targeting the “wait and see” audience: </a:t>
            </a:r>
            <a:r>
              <a:rPr b="0" lang="en-US" sz="36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"/>
              </a:rPr>
              <a:t>https://www.youtube.com/watch?v=RU43V0Zt2gA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Arial"/>
              </a:rPr>
              <a:t>Dolly Parton’s contribution for a “no vaccine” audience:  </a:t>
            </a:r>
            <a:r>
              <a:rPr b="0" lang="en-US" sz="36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https://www.youtube.com/watch?v=OjbSWebA3Ko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TextBox 3"/>
          <p:cNvSpPr/>
          <p:nvPr/>
        </p:nvSpPr>
        <p:spPr>
          <a:xfrm>
            <a:off x="322200" y="5287680"/>
            <a:ext cx="11547360" cy="118764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r" pos="59436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Resnicow K, et al.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Novel Predictors of Coronavirus Protective Behaviors among US adults: The role of trait reactance, conspiracy beliefs, and belief in the apocalypse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J Med Internet Res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. 2021 Apr 6. doi: 10.2196/23488. Epub ahead of print. PMID: 33835930.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6" descr=""/>
          <p:cNvPicPr/>
          <p:nvPr/>
        </p:nvPicPr>
        <p:blipFill>
          <a:blip r:embed="rId1"/>
          <a:stretch/>
        </p:blipFill>
        <p:spPr>
          <a:xfrm>
            <a:off x="10282320" y="5145120"/>
            <a:ext cx="1647360" cy="1504800"/>
          </a:xfrm>
          <a:prstGeom prst="rect">
            <a:avLst/>
          </a:prstGeom>
          <a:ln w="0">
            <a:noFill/>
          </a:ln>
        </p:spPr>
      </p:pic>
      <p:sp>
        <p:nvSpPr>
          <p:cNvPr id="208" name="TextBox 7"/>
          <p:cNvSpPr/>
          <p:nvPr/>
        </p:nvSpPr>
        <p:spPr>
          <a:xfrm>
            <a:off x="314280" y="332640"/>
            <a:ext cx="11424240" cy="59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en-US" sz="3600" spc="-1" strike="noStrike">
                <a:solidFill>
                  <a:srgbClr val="002060"/>
                </a:solidFill>
                <a:latin typeface="Calibri Light"/>
              </a:rPr>
              <a:t>How do we manage pandemics in the future?</a:t>
            </a:r>
            <a:endParaRPr b="0" lang="en-US" sz="3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Tackle at the source (e.g., Ebola in West Africa; Coronavirus in China)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Reform &amp; revitalize international agencies, e.g., WHO, UNICEF, PAHO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Global viral surveillance and local response (capacity building) 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Revitalize public health infrastructures &amp; workforces, esp. CDC &amp; state DPH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Coordinate emergency responses, as for natural disasters like fire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Improve logistics and supply chains for vital consumables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Address social determinants of risk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Take warnings seriously for vaccine development (e.g., Ebola, SARS)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Attend to climate change (zoonotic diseases) &amp; unmet need for contraception (unwanted pregnancies)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9" name="Rectangle 1"/>
          <p:cNvSpPr/>
          <p:nvPr/>
        </p:nvSpPr>
        <p:spPr>
          <a:xfrm>
            <a:off x="6330600" y="6135840"/>
            <a:ext cx="3761640" cy="942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sten.vermund@yale.edu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1511280" y="3240"/>
            <a:ext cx="9156240" cy="7520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1" name="TextBox 5"/>
          <p:cNvSpPr/>
          <p:nvPr/>
        </p:nvSpPr>
        <p:spPr>
          <a:xfrm>
            <a:off x="651960" y="206280"/>
            <a:ext cx="91562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2060"/>
                </a:solidFill>
                <a:latin typeface="Calibri Light"/>
              </a:rPr>
              <a:t>Prepare for &amp; mitigate pandemic threats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2" name="TextBox 6"/>
          <p:cNvSpPr/>
          <p:nvPr/>
        </p:nvSpPr>
        <p:spPr>
          <a:xfrm>
            <a:off x="4562640" y="-527040"/>
            <a:ext cx="18396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TextBox 1"/>
          <p:cNvSpPr/>
          <p:nvPr/>
        </p:nvSpPr>
        <p:spPr>
          <a:xfrm>
            <a:off x="307800" y="1029240"/>
            <a:ext cx="7395120" cy="56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en-US" sz="2800" spc="-1" strike="noStrike">
                <a:solidFill>
                  <a:srgbClr val="c00000"/>
                </a:solidFill>
                <a:latin typeface="Mallory Extra Light"/>
              </a:rPr>
              <a:t>Recent events were </a:t>
            </a:r>
            <a:r>
              <a:rPr b="1" lang="en-US" sz="2800" spc="-1" strike="noStrike" u="sng">
                <a:solidFill>
                  <a:srgbClr val="c00000"/>
                </a:solidFill>
                <a:uFillTx/>
                <a:latin typeface="Mallory Extra Light"/>
              </a:rPr>
              <a:t>not</a:t>
            </a:r>
            <a:r>
              <a:rPr b="1" lang="en-US" sz="2800" spc="-1" strike="noStrike">
                <a:solidFill>
                  <a:srgbClr val="c00000"/>
                </a:solidFill>
                <a:latin typeface="Mallory Extra Light"/>
              </a:rPr>
              <a:t> surprises…</a:t>
            </a:r>
            <a:endParaRPr b="0" lang="en-US" sz="28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1918-1919 Spanish influenza </a:t>
            </a: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subsequent flu pandemics (1957, 1968, 2009)</a:t>
            </a:r>
            <a:endParaRPr b="0" lang="en-US" sz="28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CoV cold viruses x4, then SARS, then MERS</a:t>
            </a:r>
            <a:endParaRPr b="0" lang="en-US" sz="28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Ebola of 2014-2015 was one of 22 outbreaks from 1976 through 2021 (19 countries) </a:t>
            </a:r>
            <a:r>
              <a:rPr b="1" lang="en-US" sz="17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https://www.cdc.gov/vhf/ebola/history/chronology.html</a:t>
            </a:r>
            <a:r>
              <a:rPr b="1" lang="en-US" sz="17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17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Public health financing in India ≈1.5% of GDP, so capacity to respond is minimal</a:t>
            </a:r>
            <a:endParaRPr b="0" lang="en-US" sz="28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100s of reviews of pandemic threats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, e.g., Fedson DS.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Pandemic influenza and the global vaccine supply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Clin Infect Dis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2003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2"/>
          <a:stretch/>
        </p:blipFill>
        <p:spPr>
          <a:xfrm>
            <a:off x="9754920" y="3129120"/>
            <a:ext cx="2381040" cy="307980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3" descr=""/>
          <p:cNvPicPr/>
          <p:nvPr/>
        </p:nvPicPr>
        <p:blipFill>
          <a:blip r:embed="rId3"/>
          <a:stretch/>
        </p:blipFill>
        <p:spPr>
          <a:xfrm>
            <a:off x="7703280" y="4228200"/>
            <a:ext cx="2491560" cy="240768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216" name="Picture 4" descr=""/>
          <p:cNvPicPr/>
          <p:nvPr/>
        </p:nvPicPr>
        <p:blipFill>
          <a:blip r:embed="rId4"/>
          <a:stretch/>
        </p:blipFill>
        <p:spPr>
          <a:xfrm>
            <a:off x="7410600" y="1562400"/>
            <a:ext cx="1500840" cy="225576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2" descr="Betrayal of Trust: The Collapse of Global Public Health by Laurie ..."/>
          <p:cNvPicPr/>
          <p:nvPr/>
        </p:nvPicPr>
        <p:blipFill>
          <a:blip r:embed="rId5"/>
          <a:stretch/>
        </p:blipFill>
        <p:spPr>
          <a:xfrm>
            <a:off x="8949240" y="678960"/>
            <a:ext cx="1438200" cy="2255760"/>
          </a:xfrm>
          <a:prstGeom prst="rect">
            <a:avLst/>
          </a:prstGeom>
          <a:ln w="0">
            <a:noFill/>
          </a:ln>
        </p:spPr>
      </p:pic>
      <p:sp>
        <p:nvSpPr>
          <p:cNvPr id="218" name="Straight Connector 13"/>
          <p:cNvSpPr/>
          <p:nvPr/>
        </p:nvSpPr>
        <p:spPr>
          <a:xfrm>
            <a:off x="374760" y="1599480"/>
            <a:ext cx="5734800" cy="13320"/>
          </a:xfrm>
          <a:prstGeom prst="line">
            <a:avLst/>
          </a:prstGeom>
          <a:ln>
            <a:solidFill>
              <a:srgbClr val="ffffff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6" descr=""/>
          <p:cNvPicPr/>
          <p:nvPr/>
        </p:nvPicPr>
        <p:blipFill>
          <a:blip r:embed="rId6"/>
          <a:srcRect l="-821" t="0" r="-1982" b="0"/>
          <a:stretch/>
        </p:blipFill>
        <p:spPr>
          <a:xfrm rot="5400000">
            <a:off x="9921960" y="773280"/>
            <a:ext cx="2621880" cy="156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"/>
          <p:cNvPicPr/>
          <p:nvPr/>
        </p:nvPicPr>
        <p:blipFill>
          <a:blip r:embed="rId1"/>
          <a:stretch/>
        </p:blipFill>
        <p:spPr>
          <a:xfrm>
            <a:off x="10282320" y="5145120"/>
            <a:ext cx="1647360" cy="1504800"/>
          </a:xfrm>
          <a:prstGeom prst="rect">
            <a:avLst/>
          </a:prstGeom>
          <a:ln w="0">
            <a:noFill/>
          </a:ln>
        </p:spPr>
      </p:pic>
      <p:sp>
        <p:nvSpPr>
          <p:cNvPr id="221" name="TextBox 7"/>
          <p:cNvSpPr/>
          <p:nvPr/>
        </p:nvSpPr>
        <p:spPr>
          <a:xfrm>
            <a:off x="314280" y="332640"/>
            <a:ext cx="11737800" cy="59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en-US" sz="3600" spc="-1" strike="noStrike">
                <a:solidFill>
                  <a:srgbClr val="002060"/>
                </a:solidFill>
                <a:latin typeface="Calibri Light"/>
              </a:rPr>
              <a:t>How do we manage pandemics in the future?</a:t>
            </a:r>
            <a:endParaRPr b="0" lang="en-US" sz="3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Tackle at the source (e.g., Ebola in West Africa; Coronavirus in China)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Reform &amp; revitalize international agencies, e.g., WHO, UNICEF, PAHO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Global viral surveillance and local response (capacity building)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Revitalize public health infrastructures &amp; workforces, esp. CDC &amp; state DPH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Coordinate emergency responses, as for natural disasters like fire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Improve logistics and supply chains for vital consumables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Address social determinants of risk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Take warnings seriously for vaccine development (e.g., Ebola, SARS)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Attend to climate change (zoonotic diseases) &amp; unmet need for contraception (unwanted pregnancies)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2" name="Rectangle 1"/>
          <p:cNvSpPr/>
          <p:nvPr/>
        </p:nvSpPr>
        <p:spPr>
          <a:xfrm>
            <a:off x="6330600" y="6135840"/>
            <a:ext cx="3761640" cy="942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sten.vermund@yale.edu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/>
        </p:nvSpPr>
        <p:spPr>
          <a:xfrm>
            <a:off x="513360" y="136440"/>
            <a:ext cx="111488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2060"/>
                </a:solidFill>
                <a:latin typeface="Calibri Light"/>
              </a:rPr>
              <a:t>Intelligent policymaking in lieu of partisanship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Content Placeholder 2"/>
          <p:cNvSpPr txBox="1"/>
          <p:nvPr/>
        </p:nvSpPr>
        <p:spPr>
          <a:xfrm>
            <a:off x="235080" y="1305360"/>
            <a:ext cx="11686680" cy="5103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5000"/>
          </a:bodyPr>
          <a:p>
            <a:pPr marL="2286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USSR &amp; USA spearheaded global smallpox eradication in the 1950s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Global investment of $300 million saved $1 billion/yr smallpox vaccination                        costs in USA alone, when vaccinations ceased in 1980s, a fantastic ROI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 2003-2004, a broadly bipartisan bill to support the U.S. President’s    Emergency Plan for AIDS Relief was signed by President George W. Bush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Now with &gt;$90 B spent, it is the largest ever global public health investment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3300" spc="-1" strike="noStrike">
                <a:solidFill>
                  <a:srgbClr val="000000"/>
                </a:solidFill>
                <a:latin typeface="Calibri"/>
              </a:rPr>
              <a:t>Political vs. Partisan in Science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Political: influence legislation &amp; regulation through public affairs for the community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Partisan: activities have a firm adherence to a party, faction, or person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2003 </a:t>
            </a: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House PEPFAR vote was 375 – 41; Renewal Senate vote in 2008 was 80-16 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Slide Number Placeholder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E1C07C6-4A2F-4175-AC9E-8E94F4A5DB5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26" name="Picture 2" descr="The U.S. President's Emergency Plan for AIDS Relief (PEPFAR) Branding  Guidance Updated January 2017"/>
          <p:cNvPicPr/>
          <p:nvPr/>
        </p:nvPicPr>
        <p:blipFill>
          <a:blip r:embed="rId1"/>
          <a:stretch/>
        </p:blipFill>
        <p:spPr>
          <a:xfrm>
            <a:off x="10192320" y="1920960"/>
            <a:ext cx="1931040" cy="1325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Smallpox Virus"/>
          <p:cNvPicPr/>
          <p:nvPr/>
        </p:nvPicPr>
        <p:blipFill>
          <a:blip r:embed="rId2"/>
          <a:stretch/>
        </p:blipFill>
        <p:spPr>
          <a:xfrm>
            <a:off x="9864000" y="279720"/>
            <a:ext cx="2092680" cy="155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/>
        </p:nvSpPr>
        <p:spPr>
          <a:xfrm>
            <a:off x="520200" y="365040"/>
            <a:ext cx="11197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2060"/>
                </a:solidFill>
                <a:latin typeface="Calibri Light"/>
              </a:rPr>
              <a:t>Bipartisan U.S. healthcare reform needed to highlight prevention and relevant social investments to improve a comparatively inefficient &amp; ineffective system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Slide Number Placeholder 3"/>
          <p:cNvSpPr txBox="1"/>
          <p:nvPr/>
        </p:nvSpPr>
        <p:spPr>
          <a:xfrm>
            <a:off x="8753400" y="63853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354AE7-50A7-4D7F-BFC7-5DE2F450D60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30" name="Picture 5" descr="book cover for &quot;The American Health Care Paradox: Why Spending More is Getting Us Less.&quot;"/>
          <p:cNvPicPr/>
          <p:nvPr/>
        </p:nvPicPr>
        <p:blipFill>
          <a:blip r:embed="rId1"/>
          <a:stretch/>
        </p:blipFill>
        <p:spPr>
          <a:xfrm>
            <a:off x="8900280" y="1860480"/>
            <a:ext cx="3075840" cy="4595400"/>
          </a:xfrm>
          <a:prstGeom prst="rect">
            <a:avLst/>
          </a:prstGeom>
          <a:ln w="0">
            <a:noFill/>
          </a:ln>
        </p:spPr>
      </p:pic>
      <p:sp>
        <p:nvSpPr>
          <p:cNvPr id="231" name="TextBox 6"/>
          <p:cNvSpPr/>
          <p:nvPr/>
        </p:nvSpPr>
        <p:spPr>
          <a:xfrm>
            <a:off x="8900280" y="5304240"/>
            <a:ext cx="151416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Tahoma"/>
                <a:ea typeface="Tahoma"/>
              </a:rPr>
              <a:t>Book cover courtesy of amazon.com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32" name="Content Placeholder 5" descr="Graph showing health spending and life expectancy, 1970-2017 in Japan, Britain, Canada, Germany, Switzerland, and the U.S."/>
          <p:cNvPicPr/>
          <p:nvPr/>
        </p:nvPicPr>
        <p:blipFill>
          <a:blip r:embed="rId2"/>
          <a:stretch/>
        </p:blipFill>
        <p:spPr>
          <a:xfrm>
            <a:off x="695160" y="1855440"/>
            <a:ext cx="7708680" cy="45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 Light"/>
              </a:rPr>
              <a:t>Est. shortfall in the U.S. public health workforce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Content Placeholder 2"/>
          <p:cNvSpPr txBox="1"/>
          <p:nvPr/>
        </p:nvSpPr>
        <p:spPr>
          <a:xfrm>
            <a:off x="838080" y="1825560"/>
            <a:ext cx="10515240" cy="4749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Public Health Workforce Shortage: Left Unchecked, Will We Be Protected?” American Public Health Association in 2006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Updated April 5, 2020: “</a:t>
            </a:r>
            <a:r>
              <a:rPr b="0" lang="en-US" sz="2800" spc="-1" strike="noStrike">
                <a:solidFill>
                  <a:srgbClr val="1c1c1c"/>
                </a:solidFill>
                <a:latin typeface="Circular"/>
              </a:rPr>
              <a:t>A deficit of more than </a:t>
            </a:r>
            <a:r>
              <a:rPr b="1" lang="en-US" sz="2800" spc="-1" strike="noStrike">
                <a:solidFill>
                  <a:srgbClr val="c00000"/>
                </a:solidFill>
                <a:latin typeface="Circular"/>
              </a:rPr>
              <a:t>250,000</a:t>
            </a:r>
            <a:r>
              <a:rPr b="0" lang="en-US" sz="2800" spc="-1" strike="noStrike">
                <a:solidFill>
                  <a:srgbClr val="1c1c1c"/>
                </a:solidFill>
                <a:latin typeface="Circular"/>
              </a:rPr>
              <a:t> public health workers is no way to fight Covid-19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” </a:t>
            </a:r>
            <a:r>
              <a:rPr b="0" lang="en-US" sz="20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https://www.statnews.com/2020/04/05/deficit-public-health-workers-no-way-to-fight-covid-19/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Yale School of Public Health is one of 60 accredited schools in the US (4 in New England) vs. 180 medical schools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Endowment supports 13% of budget vs. 50% for all Yale schools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Student demand exists, but limits in affordability (generalizable to other schools of public health, but some mitigation with naming gifts)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Slide Number Placeholder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454C39-C360-481B-9E88-F0D900CF348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6" descr=""/>
          <p:cNvPicPr/>
          <p:nvPr/>
        </p:nvPicPr>
        <p:blipFill>
          <a:blip r:embed="rId1"/>
          <a:stretch/>
        </p:blipFill>
        <p:spPr>
          <a:xfrm>
            <a:off x="10405080" y="5352840"/>
            <a:ext cx="1647360" cy="1504800"/>
          </a:xfrm>
          <a:prstGeom prst="rect">
            <a:avLst/>
          </a:prstGeom>
          <a:ln w="0">
            <a:noFill/>
          </a:ln>
        </p:spPr>
      </p:pic>
      <p:sp>
        <p:nvSpPr>
          <p:cNvPr id="237" name="TextBox 7"/>
          <p:cNvSpPr/>
          <p:nvPr/>
        </p:nvSpPr>
        <p:spPr>
          <a:xfrm>
            <a:off x="314280" y="332640"/>
            <a:ext cx="11737800" cy="59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-US" sz="3600" spc="-1" strike="noStrike">
                <a:solidFill>
                  <a:srgbClr val="002060"/>
                </a:solidFill>
                <a:latin typeface="Calibri"/>
              </a:rPr>
              <a:t>How do we manage pandemics in the future?</a:t>
            </a:r>
            <a:endParaRPr b="0" lang="en-US" sz="3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Tackle at the source (e.g., Ebola in West Africa; Coronavirus in China)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Reform &amp; revitalize international agencies, e.g., WHO, UNICEF, PAHO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Global viral surveillance and local response (capacity building)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Revitalize public health infrastructures &amp; workforces, esp. CDC &amp; state DPH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Coordinate emergency responses, as for natural disasters like fire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Improve logistics and supply chains for vital consumables</a:t>
            </a:r>
            <a:endParaRPr b="0" lang="en-US" sz="2800" spc="-1" strike="noStrike">
              <a:latin typeface="Arial"/>
            </a:endParaRPr>
          </a:p>
          <a:p>
            <a:pPr lvl="1" marL="914400" indent="-456840">
              <a:lnSpc>
                <a:spcPct val="100000"/>
              </a:lnSpc>
              <a:spcAft>
                <a:spcPts val="901"/>
              </a:spcAft>
              <a:buClr>
                <a:srgbClr val="767171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Address social determinants of risk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Take warnings seriously for vaccine development (e.g., Ebola, SARS)</a:t>
            </a: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9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Attend to climate change (zoonotic diseases) &amp; unmet need for contraception (unwanted pregnancies)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8" name="Rectangle 1"/>
          <p:cNvSpPr/>
          <p:nvPr/>
        </p:nvSpPr>
        <p:spPr>
          <a:xfrm>
            <a:off x="6348240" y="6264000"/>
            <a:ext cx="3761640" cy="942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563c1"/>
                </a:solidFill>
                <a:latin typeface="Calibri"/>
                <a:hlinkClick r:id="rId2"/>
              </a:rPr>
              <a:t>sten.vermund@yale.edu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/>
        </p:nvSpPr>
        <p:spPr>
          <a:xfrm>
            <a:off x="609480" y="30240"/>
            <a:ext cx="1117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We left promising vaccines on the shelf until AFTER the crises began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Content Placeholder 2"/>
          <p:cNvSpPr txBox="1"/>
          <p:nvPr/>
        </p:nvSpPr>
        <p:spPr>
          <a:xfrm>
            <a:off x="330840" y="1147320"/>
            <a:ext cx="11342160" cy="5391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Ebola vaccine available before 2009 responding to DRC outbreaks, but not tested in earnest until 2015 West African crisis in Guinea, Liberia, and Sierra Leone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Jack Rose at Yale: </a:t>
            </a:r>
            <a:r>
              <a:rPr b="0" lang="en-US" sz="16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https://www.statnews.com/2020/01/07/inside-story-scientists-produced-world-first-ebola-vaccine/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Est. investment in West Africa $300 million; spent in US response &gt;$2 billion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SARS and MERS coronavirus vaccines developed in the 2004-2016 period.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None tested or completed until SARS-CoV-2 pandemic led to emergency vaccine work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SANOFI vaccine dropped due to business considerations, for ex.  Need for public-private partnerships. </a:t>
            </a:r>
            <a:r>
              <a:rPr b="1" lang="en-US" sz="1800" spc="-1" strike="noStrike">
                <a:solidFill>
                  <a:srgbClr val="3b3838"/>
                </a:solidFill>
                <a:latin typeface="Calibri"/>
              </a:rPr>
              <a:t>Why do SARS-COV vaccines not exist? The pharma scientific intelligence and business model must be revisited! </a:t>
            </a:r>
            <a:r>
              <a:rPr b="0" lang="en-US" sz="1800" spc="-1" strike="noStrike">
                <a:solidFill>
                  <a:srgbClr val="3b3838"/>
                </a:solidFill>
                <a:latin typeface="Calibri"/>
              </a:rPr>
              <a:t>Boudjelal M et al. </a:t>
            </a:r>
            <a:r>
              <a:rPr b="0" i="1" lang="en-US" sz="1800" spc="-1" strike="noStrike">
                <a:solidFill>
                  <a:srgbClr val="3b3838"/>
                </a:solidFill>
                <a:latin typeface="Calibri"/>
              </a:rPr>
              <a:t>Expert Opinion on Drug Discovery </a:t>
            </a:r>
            <a:r>
              <a:rPr b="0" lang="en-US" sz="1800" spc="-1" strike="noStrike">
                <a:solidFill>
                  <a:srgbClr val="3b3838"/>
                </a:solidFill>
                <a:latin typeface="Calibri"/>
              </a:rPr>
              <a:t>2020; DOI: 10.1080/17460441.2020.1777980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Also left on the shelf were surge capacity plans for: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Personal protective equipment (e.g., masks, ventilators, MERV 13 air filters)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Workforce for nursing homes, hospitals, and contact tracers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Reminds us of Hurricane relief failures (Katrina and others)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Slide Number Placeholder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722E0D-6297-4091-A6C7-8C323DA1935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9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19730</TotalTime>
  <Application>LibreOffice/7.1.2.2$Windows_X86_64 LibreOffice_project/8a45595d069ef5570103caea1b71cc9d82b2aae4</Application>
  <AppVersion>15.0000</AppVersion>
  <Words>1505</Words>
  <Paragraphs>114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2020-05-05T15:25:12Z</dcterms:created>
  <dc:creator>Crosby, Hannah</dc:creator>
  <dc:description/>
  <dc:language>en-US</dc:language>
  <cp:lastModifiedBy>Vermund, Sten</cp:lastModifiedBy>
  <dcterms:modified xsi:type="dcterms:W3CDTF">2021-05-01T21:21:37Z</dcterms:modified>
  <cp:revision>314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