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5"/>
  </p:notesMasterIdLst>
  <p:handoutMasterIdLst>
    <p:handoutMasterId r:id="rId26"/>
  </p:handoutMasterIdLst>
  <p:sldIdLst>
    <p:sldId id="276" r:id="rId3"/>
    <p:sldId id="264" r:id="rId4"/>
    <p:sldId id="334" r:id="rId5"/>
    <p:sldId id="308" r:id="rId6"/>
    <p:sldId id="313" r:id="rId7"/>
    <p:sldId id="272" r:id="rId8"/>
    <p:sldId id="323" r:id="rId9"/>
    <p:sldId id="267" r:id="rId10"/>
    <p:sldId id="269" r:id="rId11"/>
    <p:sldId id="336" r:id="rId12"/>
    <p:sldId id="326" r:id="rId13"/>
    <p:sldId id="324" r:id="rId14"/>
    <p:sldId id="295" r:id="rId15"/>
    <p:sldId id="309" r:id="rId16"/>
    <p:sldId id="327" r:id="rId17"/>
    <p:sldId id="277" r:id="rId18"/>
    <p:sldId id="262" r:id="rId19"/>
    <p:sldId id="263" r:id="rId20"/>
    <p:sldId id="329" r:id="rId21"/>
    <p:sldId id="332" r:id="rId22"/>
    <p:sldId id="333" r:id="rId23"/>
    <p:sldId id="343" r:id="rId24"/>
  </p:sldIdLst>
  <p:sldSz cx="14630400" cy="8229600"/>
  <p:notesSz cx="7010400" cy="9296400"/>
  <p:defaultTextStyle>
    <a:defPPr>
      <a:defRPr lang="en-US"/>
    </a:defPPr>
    <a:lvl1pPr marL="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16">
          <p15:clr>
            <a:srgbClr val="A4A3A4"/>
          </p15:clr>
        </p15:guide>
        <p15:guide id="2" pos="45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251" autoAdjust="0"/>
    <p:restoredTop sz="94660" autoAdjust="0"/>
  </p:normalViewPr>
  <p:slideViewPr>
    <p:cSldViewPr showGuides="1">
      <p:cViewPr varScale="1">
        <p:scale>
          <a:sx n="59" d="100"/>
          <a:sy n="59" d="100"/>
        </p:scale>
        <p:origin x="90" y="408"/>
      </p:cViewPr>
      <p:guideLst>
        <p:guide orient="horz" pos="3216"/>
        <p:guide pos="45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998AADB-A6D9-4F23-9648-D87BA60E4F2E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36A3485-6B97-49A7-BFCD-9207D658B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5448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C211060-9027-498F-B089-998363D9C504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023FA15-E5DA-4A4C-BFEE-32FCA79F2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463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130622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35042" y="4416428"/>
            <a:ext cx="5140325" cy="4183063"/>
          </a:xfrm>
          <a:ln/>
        </p:spPr>
        <p:txBody>
          <a:bodyPr lIns="92816" tIns="45593" rIns="92816" bIns="45593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806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1163" y="698500"/>
            <a:ext cx="6189662" cy="3482975"/>
          </a:xfrm>
          <a:ln cap="flat"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2016 Board Orientation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  <a:extLst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6429"/>
            <a:ext cx="5140960" cy="4722813"/>
          </a:xfrm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altLang="en-US" dirty="0">
              <a:latin typeface="Times New Roman" pitchFamily="18" charset="0"/>
              <a:ea typeface="ＭＳ Ｐゴシック" pitchFamily="34" charset="-128"/>
            </a:endParaRPr>
          </a:p>
          <a:p>
            <a:pPr>
              <a:defRPr/>
            </a:pPr>
            <a:endParaRPr lang="en-US" altLang="en-US" dirty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7988" y="695325"/>
            <a:ext cx="6196012" cy="3486150"/>
          </a:xfrm>
          <a:ln/>
          <a:extLst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6430"/>
            <a:ext cx="5140960" cy="4722813"/>
          </a:xfrm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en-US" altLang="en-US" dirty="0">
              <a:latin typeface="Times New Roman" pitchFamily="18" charset="0"/>
              <a:ea typeface="ＭＳ Ｐゴシック" pitchFamily="34" charset="-128"/>
            </a:endParaRPr>
          </a:p>
          <a:p>
            <a:pPr>
              <a:defRPr/>
            </a:pPr>
            <a:endParaRPr lang="en-US" altLang="en-US" dirty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42" y="4416429"/>
            <a:ext cx="5140324" cy="4722813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en-US">
                <a:latin typeface="Times New Roman" pitchFamily="18" charset="0"/>
                <a:ea typeface="ＭＳ Ｐゴシック" pitchFamily="34" charset="-128"/>
              </a:rPr>
              <a:t>What is Homesharing...</a:t>
            </a:r>
          </a:p>
          <a:p>
            <a:pPr>
              <a:spcBef>
                <a:spcPct val="0"/>
              </a:spcBef>
            </a:pPr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>
                <a:latin typeface="Times New Roman" pitchFamily="18" charset="0"/>
                <a:ea typeface="ＭＳ Ｐゴシック" pitchFamily="34" charset="-128"/>
              </a:rPr>
              <a:t> Homesharing is a living arrangement in which two or more persons share a home or an apartment. </a:t>
            </a:r>
          </a:p>
          <a:p>
            <a:pPr>
              <a:spcBef>
                <a:spcPct val="40000"/>
              </a:spcBef>
            </a:pPr>
            <a:r>
              <a:rPr lang="en-US" altLang="en-US">
                <a:latin typeface="Times New Roman" pitchFamily="18" charset="0"/>
                <a:ea typeface="ＭＳ Ｐゴシック" pitchFamily="34" charset="-128"/>
              </a:rPr>
              <a:t>Each has his/her private room and shares the common living areas. </a:t>
            </a:r>
          </a:p>
          <a:p>
            <a:pPr>
              <a:spcBef>
                <a:spcPct val="40000"/>
              </a:spcBef>
              <a:buFontTx/>
              <a:buChar char="•"/>
            </a:pPr>
            <a:r>
              <a:rPr lang="en-US" altLang="en-US">
                <a:latin typeface="Times New Roman" pitchFamily="18" charset="0"/>
                <a:ea typeface="ＭＳ Ｐゴシック" pitchFamily="34" charset="-128"/>
              </a:rPr>
              <a:t> HIP</a:t>
            </a:r>
            <a:r>
              <a:rPr lang="ja-JP" altLang="en-US">
                <a:latin typeface="Arial" pitchFamily="34" charset="0"/>
                <a:ea typeface="ＭＳ Ｐゴシック" pitchFamily="34" charset="-128"/>
              </a:rPr>
              <a:t>’</a:t>
            </a:r>
            <a:r>
              <a:rPr lang="en-US" altLang="ja-JP">
                <a:latin typeface="Times New Roman" pitchFamily="18" charset="0"/>
                <a:ea typeface="ＭＳ Ｐゴシック" pitchFamily="34" charset="-128"/>
              </a:rPr>
              <a:t>s Homesharing Program matches people with compatible interests and life styles. </a:t>
            </a:r>
          </a:p>
          <a:p>
            <a:pPr>
              <a:spcBef>
                <a:spcPct val="40000"/>
              </a:spcBef>
              <a:buFontTx/>
              <a:buChar char="•"/>
            </a:pPr>
            <a:r>
              <a:rPr lang="en-US" altLang="en-US">
                <a:latin typeface="Times New Roman" pitchFamily="18" charset="0"/>
                <a:ea typeface="ＭＳ Ｐゴシック" pitchFamily="34" charset="-128"/>
              </a:rPr>
              <a:t> HIP facilitates two types of homesharing arrangements: match and service exchange. </a:t>
            </a:r>
          </a:p>
          <a:p>
            <a:pPr>
              <a:spcBef>
                <a:spcPct val="40000"/>
              </a:spcBef>
            </a:pPr>
            <a:r>
              <a:rPr lang="en-US" altLang="en-US">
                <a:latin typeface="Times New Roman" pitchFamily="18" charset="0"/>
                <a:ea typeface="ＭＳ Ｐゴシック" pitchFamily="34" charset="-128"/>
              </a:rPr>
              <a:t>In a match arrangement, a home provider is matched with a home seeker, who pays rent. </a:t>
            </a:r>
          </a:p>
          <a:p>
            <a:pPr>
              <a:spcBef>
                <a:spcPct val="40000"/>
              </a:spcBef>
            </a:pPr>
            <a:r>
              <a:rPr lang="en-US" altLang="en-US">
                <a:latin typeface="Times New Roman" pitchFamily="18" charset="0"/>
                <a:ea typeface="ＭＳ Ｐゴシック" pitchFamily="34" charset="-128"/>
              </a:rPr>
              <a:t>In a service exchange a home seeker provides a service, such as light cooking, cleaning, or companionship in lieu of or for a reduced rent.</a:t>
            </a:r>
          </a:p>
          <a:p>
            <a:pPr>
              <a:spcBef>
                <a:spcPct val="0"/>
              </a:spcBef>
            </a:pPr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n-US" altLang="en-US">
                <a:latin typeface="Times New Roman" pitchFamily="18" charset="0"/>
                <a:ea typeface="ＭＳ Ｐゴシック" pitchFamily="34" charset="-128"/>
              </a:rPr>
              <a:t> How many of you have heard about it already?</a:t>
            </a:r>
          </a:p>
          <a:p>
            <a:pPr>
              <a:spcBef>
                <a:spcPct val="0"/>
              </a:spcBef>
            </a:pPr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  <a:p>
            <a:pPr>
              <a:spcBef>
                <a:spcPct val="40000"/>
              </a:spcBef>
              <a:buFontTx/>
              <a:buChar char="•"/>
            </a:pPr>
            <a:r>
              <a:rPr lang="en-US" altLang="en-US">
                <a:latin typeface="Times New Roman" pitchFamily="18" charset="0"/>
                <a:ea typeface="ＭＳ Ｐゴシック" pitchFamily="34" charset="-128"/>
              </a:rPr>
              <a:t> I will explain how Homesharing can be good for you and the community.</a:t>
            </a:r>
          </a:p>
          <a:p>
            <a:pPr>
              <a:spcBef>
                <a:spcPct val="40000"/>
              </a:spcBef>
            </a:pPr>
            <a:r>
              <a:rPr lang="en-US" altLang="en-US">
                <a:latin typeface="Times New Roman" pitchFamily="18" charset="0"/>
                <a:ea typeface="ＭＳ Ｐゴシック" pitchFamily="34" charset="-128"/>
              </a:rPr>
              <a:t>Although CID and HIP Housing</a:t>
            </a:r>
            <a:r>
              <a:rPr lang="ja-JP" altLang="en-US">
                <a:latin typeface="Arial" pitchFamily="34" charset="0"/>
                <a:ea typeface="ＭＳ Ｐゴシック" pitchFamily="34" charset="-128"/>
              </a:rPr>
              <a:t>’</a:t>
            </a:r>
            <a:r>
              <a:rPr lang="en-US" altLang="ja-JP">
                <a:latin typeface="Times New Roman" pitchFamily="18" charset="0"/>
                <a:ea typeface="ＭＳ Ｐゴシック" pitchFamily="34" charset="-128"/>
              </a:rPr>
              <a:t>s project focuses on  persons with disabilities, what I have to talk about will apply to everyone, not just people with disabilities.</a:t>
            </a:r>
          </a:p>
          <a:p>
            <a:pPr>
              <a:spcBef>
                <a:spcPct val="40000"/>
              </a:spcBef>
            </a:pPr>
            <a:r>
              <a:rPr lang="en-US" altLang="en-US">
                <a:latin typeface="Times New Roman" pitchFamily="18" charset="0"/>
                <a:ea typeface="ＭＳ Ｐゴシック" pitchFamily="34" charset="-128"/>
              </a:rPr>
              <a:t>I</a:t>
            </a:r>
            <a:r>
              <a:rPr lang="ja-JP" altLang="en-US">
                <a:latin typeface="Arial" pitchFamily="34" charset="0"/>
                <a:ea typeface="ＭＳ Ｐゴシック" pitchFamily="34" charset="-128"/>
              </a:rPr>
              <a:t>’</a:t>
            </a:r>
            <a:r>
              <a:rPr lang="en-US" altLang="ja-JP">
                <a:latin typeface="Times New Roman" pitchFamily="18" charset="0"/>
                <a:ea typeface="ＭＳ Ｐゴシック" pitchFamily="34" charset="-128"/>
              </a:rPr>
              <a:t>ve brought with me some people who can share direct experience with Homesharing.  Let me introduce ...</a:t>
            </a:r>
          </a:p>
          <a:p>
            <a:pPr>
              <a:spcBef>
                <a:spcPct val="0"/>
              </a:spcBef>
            </a:pPr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  <a:p>
            <a:pPr>
              <a:spcBef>
                <a:spcPct val="0"/>
              </a:spcBef>
            </a:pPr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  <a:p>
            <a:endParaRPr lang="en-US" altLang="en-US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2016 Board Orientation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3863" y="704850"/>
            <a:ext cx="6167437" cy="3470275"/>
          </a:xfrm>
          <a:ln cap="flat"/>
          <a:extLst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5162" tIns="47581" rIns="95162" bIns="47581"/>
          <a:lstStyle/>
          <a:p>
            <a:pPr>
              <a:defRPr/>
            </a:pPr>
            <a:r>
              <a:rPr lang="en-US" dirty="0">
                <a:cs typeface="+mn-cs"/>
              </a:rPr>
              <a:t>How is </a:t>
            </a:r>
            <a:r>
              <a:rPr lang="en-US" dirty="0" err="1">
                <a:cs typeface="+mn-cs"/>
              </a:rPr>
              <a:t>homesharing</a:t>
            </a:r>
            <a:r>
              <a:rPr lang="en-US" dirty="0">
                <a:cs typeface="+mn-cs"/>
              </a:rPr>
              <a:t> good for you and good for the community</a:t>
            </a:r>
          </a:p>
          <a:p>
            <a:pPr>
              <a:buFontTx/>
              <a:buChar char="•"/>
              <a:defRPr/>
            </a:pPr>
            <a:r>
              <a:rPr lang="en-US" dirty="0">
                <a:cs typeface="+mn-cs"/>
              </a:rPr>
              <a:t> Maintains your financial independence</a:t>
            </a:r>
          </a:p>
          <a:p>
            <a:pPr>
              <a:buFontTx/>
              <a:buChar char="•"/>
              <a:defRPr/>
            </a:pPr>
            <a:r>
              <a:rPr lang="en-US" dirty="0">
                <a:cs typeface="+mn-cs"/>
              </a:rPr>
              <a:t> Puts your extra space to work</a:t>
            </a:r>
          </a:p>
          <a:p>
            <a:pPr>
              <a:buFontTx/>
              <a:buChar char="•"/>
              <a:defRPr/>
            </a:pPr>
            <a:r>
              <a:rPr lang="en-US" dirty="0">
                <a:cs typeface="+mn-cs"/>
              </a:rPr>
              <a:t> Have someone to come home to, share your day with</a:t>
            </a:r>
          </a:p>
          <a:p>
            <a:pPr>
              <a:buFontTx/>
              <a:buChar char="•"/>
              <a:defRPr/>
            </a:pPr>
            <a:r>
              <a:rPr lang="en-US" dirty="0">
                <a:cs typeface="+mn-cs"/>
              </a:rPr>
              <a:t> Helps you to stay in your home. </a:t>
            </a:r>
          </a:p>
          <a:p>
            <a:pPr>
              <a:defRPr/>
            </a:pPr>
            <a:r>
              <a:rPr lang="en-US" dirty="0">
                <a:cs typeface="+mn-cs"/>
              </a:rPr>
              <a:t>These are just some of the reasons people home share.  </a:t>
            </a:r>
          </a:p>
          <a:p>
            <a:pPr>
              <a:buFontTx/>
              <a:buChar char="•"/>
              <a:defRPr/>
            </a:pPr>
            <a:r>
              <a:rPr lang="en-US" dirty="0">
                <a:cs typeface="+mn-cs"/>
              </a:rPr>
              <a:t> Some of the others are:</a:t>
            </a:r>
          </a:p>
          <a:p>
            <a:pPr>
              <a:defRPr/>
            </a:pPr>
            <a:r>
              <a:rPr lang="en-US" dirty="0">
                <a:cs typeface="+mn-cs"/>
              </a:rPr>
              <a:t>Safety</a:t>
            </a:r>
          </a:p>
          <a:p>
            <a:pPr>
              <a:defRPr/>
            </a:pPr>
            <a:r>
              <a:rPr lang="en-US" dirty="0">
                <a:cs typeface="+mn-cs"/>
              </a:rPr>
              <a:t>Family/Friends too far away</a:t>
            </a:r>
          </a:p>
          <a:p>
            <a:pPr>
              <a:defRPr/>
            </a:pPr>
            <a:r>
              <a:rPr lang="en-US" dirty="0">
                <a:cs typeface="+mn-cs"/>
              </a:rPr>
              <a:t>When away someone is there</a:t>
            </a:r>
          </a:p>
          <a:p>
            <a:pPr>
              <a:defRPr/>
            </a:pPr>
            <a:r>
              <a:rPr lang="en-US" dirty="0">
                <a:cs typeface="+mn-cs"/>
              </a:rPr>
              <a:t>Take care better care of myself</a:t>
            </a:r>
          </a:p>
          <a:p>
            <a:pPr>
              <a:defRPr/>
            </a:pPr>
            <a:r>
              <a:rPr lang="en-US" dirty="0">
                <a:cs typeface="+mn-cs"/>
              </a:rPr>
              <a:t>Companionship</a:t>
            </a:r>
          </a:p>
          <a:p>
            <a:pPr>
              <a:defRPr/>
            </a:pPr>
            <a:endParaRPr lang="en-US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6054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23BAF-AEEA-4B92-ABA6-81EF3A635343}" type="slidenum">
              <a:rPr lang="en-US" smtClean="0"/>
              <a:t>19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2016 Board Orientation</a:t>
            </a:r>
          </a:p>
        </p:txBody>
      </p:sp>
    </p:spTree>
    <p:extLst>
      <p:ext uri="{BB962C8B-B14F-4D97-AF65-F5344CB8AC3E}">
        <p14:creationId xmlns:p14="http://schemas.microsoft.com/office/powerpoint/2010/main" val="29071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  <a:extLst>
            <a:ext uri="{FAA26D3D-D897-4be2-8F04-BA451C77F1D7}"/>
          </a:extLst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23BAF-AEEA-4B92-ABA6-81EF3A635343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2016 Board Orientation</a:t>
            </a:r>
          </a:p>
        </p:txBody>
      </p:sp>
    </p:spTree>
    <p:extLst>
      <p:ext uri="{BB962C8B-B14F-4D97-AF65-F5344CB8AC3E}">
        <p14:creationId xmlns:p14="http://schemas.microsoft.com/office/powerpoint/2010/main" val="1253133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23BAF-AEEA-4B92-ABA6-81EF3A635343}" type="slidenum">
              <a:rPr lang="en-US" smtClean="0"/>
              <a:t>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2016 Board Orientation</a:t>
            </a:r>
          </a:p>
        </p:txBody>
      </p:sp>
    </p:spTree>
    <p:extLst>
      <p:ext uri="{BB962C8B-B14F-4D97-AF65-F5344CB8AC3E}">
        <p14:creationId xmlns:p14="http://schemas.microsoft.com/office/powerpoint/2010/main" val="57075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23BAF-AEEA-4B92-ABA6-81EF3A635343}" type="slidenum">
              <a:rPr lang="en-US" smtClean="0"/>
              <a:t>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2016 Board Orientation</a:t>
            </a:r>
          </a:p>
        </p:txBody>
      </p:sp>
    </p:spTree>
    <p:extLst>
      <p:ext uri="{BB962C8B-B14F-4D97-AF65-F5344CB8AC3E}">
        <p14:creationId xmlns:p14="http://schemas.microsoft.com/office/powerpoint/2010/main" val="23783300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23BAF-AEEA-4B92-ABA6-81EF3A635343}" type="slidenum">
              <a:rPr lang="en-US" smtClean="0"/>
              <a:t>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2016 Board Orientation</a:t>
            </a:r>
          </a:p>
        </p:txBody>
      </p:sp>
    </p:spTree>
    <p:extLst>
      <p:ext uri="{BB962C8B-B14F-4D97-AF65-F5344CB8AC3E}">
        <p14:creationId xmlns:p14="http://schemas.microsoft.com/office/powerpoint/2010/main" val="2572444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D23BAF-AEEA-4B92-ABA6-81EF3A635343}" type="slidenum">
              <a:rPr lang="en-US" smtClean="0"/>
              <a:t>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/>
              <a:t>2016 Board Orientation</a:t>
            </a:r>
          </a:p>
        </p:txBody>
      </p:sp>
    </p:spTree>
    <p:extLst>
      <p:ext uri="{BB962C8B-B14F-4D97-AF65-F5344CB8AC3E}">
        <p14:creationId xmlns:p14="http://schemas.microsoft.com/office/powerpoint/2010/main" val="839954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2016 Board Orientation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  <a:extLst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6430"/>
            <a:ext cx="5140960" cy="4722813"/>
          </a:xfrm>
        </p:spPr>
        <p:txBody>
          <a:bodyPr/>
          <a:lstStyle/>
          <a:p>
            <a:pPr>
              <a:defRPr/>
            </a:pPr>
            <a:endParaRPr lang="en-US" altLang="en-US" dirty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9518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27B2-74C0-4537-95AC-856D993D83C7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4E26-6EF6-4BEA-B5A8-DF285CCFB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84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27B2-74C0-4537-95AC-856D993D83C7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4E26-6EF6-4BEA-B5A8-DF285CCFB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429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329566"/>
            <a:ext cx="3291840" cy="70218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329566"/>
            <a:ext cx="9631680" cy="70218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27B2-74C0-4537-95AC-856D993D83C7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4E26-6EF6-4BEA-B5A8-DF285CCFB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40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1" y="1920242"/>
            <a:ext cx="6475307" cy="54311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23574" y="1920242"/>
            <a:ext cx="6475307" cy="54311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65CC9-F050-4F13-A45B-6D94485BF9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7109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31521" y="1920242"/>
            <a:ext cx="6475307" cy="54311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23574" y="1920242"/>
            <a:ext cx="6475307" cy="54311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EF732F-5566-4B27-A5F3-E5E6F1EC6D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59506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731520" y="329566"/>
            <a:ext cx="1316736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31521" y="1920240"/>
            <a:ext cx="6475307" cy="2623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423574" y="1920240"/>
            <a:ext cx="6475307" cy="2623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31521" y="4726307"/>
            <a:ext cx="6475307" cy="26250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23574" y="4726307"/>
            <a:ext cx="6475307" cy="26250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1AD23-4447-4D2F-8FD9-4FA1C05573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55821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6963" y="2555875"/>
            <a:ext cx="12436475" cy="1765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3925" y="4664075"/>
            <a:ext cx="10242550" cy="21018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82400-1C03-4A7A-AD8B-1A6854019933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A752B-2AFD-4576-B609-C13FCB680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00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82400-1C03-4A7A-AD8B-1A6854019933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A752B-2AFD-4576-B609-C13FCB680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902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0" y="5287963"/>
            <a:ext cx="12436475" cy="163512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0" y="3487738"/>
            <a:ext cx="12436475" cy="180022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82400-1C03-4A7A-AD8B-1A6854019933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A752B-2AFD-4576-B609-C13FCB680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7238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838" y="1920875"/>
            <a:ext cx="6507162" cy="5430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91400" y="1920875"/>
            <a:ext cx="6507163" cy="5430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82400-1C03-4A7A-AD8B-1A6854019933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A752B-2AFD-4576-B609-C13FCB680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494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838" y="1841500"/>
            <a:ext cx="6464300" cy="768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838" y="2609850"/>
            <a:ext cx="6464300" cy="4741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675" y="1841500"/>
            <a:ext cx="6465888" cy="768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675" y="2609850"/>
            <a:ext cx="6465888" cy="47418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82400-1C03-4A7A-AD8B-1A6854019933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A752B-2AFD-4576-B609-C13FCB680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8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27B2-74C0-4537-95AC-856D993D83C7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4E26-6EF6-4BEA-B5A8-DF285CCFB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2044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82400-1C03-4A7A-AD8B-1A6854019933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A752B-2AFD-4576-B609-C13FCB680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81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82400-1C03-4A7A-AD8B-1A6854019933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A752B-2AFD-4576-B609-C13FCB680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040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38" y="327025"/>
            <a:ext cx="4813300" cy="13954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9763" y="327025"/>
            <a:ext cx="8178800" cy="70246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838" y="1722438"/>
            <a:ext cx="4813300" cy="56292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82400-1C03-4A7A-AD8B-1A6854019933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A752B-2AFD-4576-B609-C13FCB680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878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025" y="5761038"/>
            <a:ext cx="8778875" cy="679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025" y="735013"/>
            <a:ext cx="8778875" cy="49387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025" y="6440488"/>
            <a:ext cx="8778875" cy="9667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82400-1C03-4A7A-AD8B-1A6854019933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A752B-2AFD-4576-B609-C13FCB680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7709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82400-1C03-4A7A-AD8B-1A6854019933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A752B-2AFD-4576-B609-C13FCB680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3978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675" y="330200"/>
            <a:ext cx="3290888" cy="70215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8" y="330200"/>
            <a:ext cx="9723437" cy="70215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82400-1C03-4A7A-AD8B-1A6854019933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A752B-2AFD-4576-B609-C13FCB680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44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65311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2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3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4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5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6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7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8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27B2-74C0-4537-95AC-856D993D83C7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4E26-6EF6-4BEA-B5A8-DF285CCFB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12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920240"/>
            <a:ext cx="6461760" cy="543115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1920240"/>
            <a:ext cx="6461760" cy="543115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27B2-74C0-4537-95AC-856D993D83C7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4E26-6EF6-4BEA-B5A8-DF285CCFB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15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1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1" y="1842136"/>
            <a:ext cx="6466840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2609850"/>
            <a:ext cx="6466840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27B2-74C0-4537-95AC-856D993D83C7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4E26-6EF6-4BEA-B5A8-DF285CCFB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423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27B2-74C0-4537-95AC-856D993D83C7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4E26-6EF6-4BEA-B5A8-DF285CCFB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69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27B2-74C0-4537-95AC-856D993D83C7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4E26-6EF6-4BEA-B5A8-DF285CCFB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916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327660"/>
            <a:ext cx="4813301" cy="1394460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0"/>
            <a:ext cx="8178800" cy="7023736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1" y="1722120"/>
            <a:ext cx="4813301" cy="5629276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27B2-74C0-4537-95AC-856D993D83C7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4E26-6EF6-4BEA-B5A8-DF285CCFB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81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4600"/>
            </a:lvl1pPr>
            <a:lvl2pPr marL="653110" indent="0">
              <a:buNone/>
              <a:defRPr sz="4000"/>
            </a:lvl2pPr>
            <a:lvl3pPr marL="1306220" indent="0">
              <a:buNone/>
              <a:defRPr sz="3400"/>
            </a:lvl3pPr>
            <a:lvl4pPr marL="1959331" indent="0">
              <a:buNone/>
              <a:defRPr sz="2900"/>
            </a:lvl4pPr>
            <a:lvl5pPr marL="2612441" indent="0">
              <a:buNone/>
              <a:defRPr sz="2900"/>
            </a:lvl5pPr>
            <a:lvl6pPr marL="3265551" indent="0">
              <a:buNone/>
              <a:defRPr sz="2900"/>
            </a:lvl6pPr>
            <a:lvl7pPr marL="3918661" indent="0">
              <a:buNone/>
              <a:defRPr sz="2900"/>
            </a:lvl7pPr>
            <a:lvl8pPr marL="4571771" indent="0">
              <a:buNone/>
              <a:defRPr sz="2900"/>
            </a:lvl8pPr>
            <a:lvl9pPr marL="5224882" indent="0">
              <a:buNone/>
              <a:defRPr sz="29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4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727B2-74C0-4537-95AC-856D993D83C7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74E26-6EF6-4BEA-B5A8-DF285CCFB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75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920240"/>
            <a:ext cx="13167360" cy="5431156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727B2-74C0-4537-95AC-856D993D83C7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74E26-6EF6-4BEA-B5A8-DF285CCFB4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7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74" r:id="rId14"/>
  </p:sldLayoutIdLst>
  <p:txStyles>
    <p:titleStyle>
      <a:lvl1pPr algn="ctr" defTabSz="130622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9833" indent="-489833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61304" indent="-408194" algn="l" defTabSz="130622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76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85886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38996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»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106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216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327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437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838" y="330200"/>
            <a:ext cx="13166725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838" y="1920875"/>
            <a:ext cx="13166725" cy="5430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838" y="7627938"/>
            <a:ext cx="3413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682400-1C03-4A7A-AD8B-1A6854019933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9038" y="7627938"/>
            <a:ext cx="46323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438" y="7627938"/>
            <a:ext cx="3413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A752B-2AFD-4576-B609-C13FCB680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4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hyperlink" Target="https://www.youtube.com/watch?v=LCSO5kGhEPk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0"/>
            <a:ext cx="146304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Z:\General Office\Logo_HIP\HIP Housing Logo horz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0" y="1148112"/>
            <a:ext cx="10058420" cy="293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58596" y="5410200"/>
            <a:ext cx="103132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Laura Fanucchi, Associate Executive Director</a:t>
            </a:r>
          </a:p>
          <a:p>
            <a:pPr algn="ctr"/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91200" y="3698292"/>
            <a:ext cx="45776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HOME, HOPE, HEART</a:t>
            </a:r>
          </a:p>
          <a:p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6201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Z:\General Office\Photos\Properties\Shared Houses\Cedar\2014\DJBPhoto_140320_106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69" y="381000"/>
            <a:ext cx="7414984" cy="3581400"/>
          </a:xfrm>
          <a:prstGeom prst="rect">
            <a:avLst/>
          </a:prstGeom>
          <a:noFill/>
          <a:ln w="889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hiphousing.org/wp-content/uploads/shared-house-redwood-city-6bed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81001"/>
            <a:ext cx="6172200" cy="3581400"/>
          </a:xfrm>
          <a:prstGeom prst="rect">
            <a:avLst/>
          </a:prstGeom>
          <a:noFill/>
          <a:ln w="88900">
            <a:solidFill>
              <a:schemeClr val="bg1"/>
            </a:solidFill>
          </a:ln>
        </p:spPr>
      </p:pic>
      <p:pic>
        <p:nvPicPr>
          <p:cNvPr id="4" name="Picture 2" descr="Z:\General Office\Photos\Properties\Shared Houses\Chilco\interior and exterior\Chilco_Croppe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69" y="4623816"/>
            <a:ext cx="7414984" cy="3200400"/>
          </a:xfrm>
          <a:prstGeom prst="rect">
            <a:avLst/>
          </a:prstGeom>
          <a:noFill/>
          <a:ln w="889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Pi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9"/>
          <a:stretch>
            <a:fillRect/>
          </a:stretch>
        </p:blipFill>
        <p:spPr bwMode="auto">
          <a:xfrm>
            <a:off x="7924800" y="4618561"/>
            <a:ext cx="6265116" cy="3200400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724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0" descr="http://thebluereview.org/wp-content/uploads/2013/12/The-Golden-Girls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8702744" y="1443924"/>
            <a:ext cx="4066140" cy="2286000"/>
          </a:xfrm>
          <a:ln w="38100">
            <a:solidFill>
              <a:schemeClr val="bg1">
                <a:alpha val="98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091" y="1451117"/>
            <a:ext cx="3611769" cy="2286000"/>
          </a:xfrm>
          <a:prstGeom prst="rect">
            <a:avLst/>
          </a:prstGeom>
          <a:noFill/>
          <a:ln w="38100">
            <a:solidFill>
              <a:schemeClr val="bg1">
                <a:alpha val="96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8" descr="C:\Users\Laura\AppData\Local\Microsoft\Windows\Temporary Internet Files\Content.IE5\BVJ02RIH\MP900427604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373" y="4814890"/>
            <a:ext cx="3283207" cy="2286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4" descr="C:\Users\Laura\Downloads\IMG_034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851" y="4968312"/>
            <a:ext cx="3613790" cy="2286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TextBox 5"/>
          <p:cNvSpPr txBox="1">
            <a:spLocks noChangeArrowheads="1"/>
          </p:cNvSpPr>
          <p:nvPr/>
        </p:nvSpPr>
        <p:spPr bwMode="auto">
          <a:xfrm>
            <a:off x="941495" y="3787041"/>
            <a:ext cx="4795485" cy="65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dirty="0">
                <a:solidFill>
                  <a:schemeClr val="bg1"/>
                </a:solidFill>
                <a:cs typeface="Arial" charset="0"/>
              </a:rPr>
              <a:t>What society thinks it is</a:t>
            </a:r>
          </a:p>
        </p:txBody>
      </p:sp>
      <p:sp>
        <p:nvSpPr>
          <p:cNvPr id="8199" name="TextBox 13"/>
          <p:cNvSpPr txBox="1">
            <a:spLocks noChangeArrowheads="1"/>
          </p:cNvSpPr>
          <p:nvPr/>
        </p:nvSpPr>
        <p:spPr bwMode="auto">
          <a:xfrm>
            <a:off x="8423031" y="3737117"/>
            <a:ext cx="4625567" cy="65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dirty="0">
                <a:solidFill>
                  <a:schemeClr val="bg1"/>
                </a:solidFill>
                <a:cs typeface="Arial" charset="0"/>
              </a:rPr>
              <a:t>What Media thinks it is</a:t>
            </a:r>
          </a:p>
        </p:txBody>
      </p:sp>
      <p:sp>
        <p:nvSpPr>
          <p:cNvPr id="8200" name="TextBox 14"/>
          <p:cNvSpPr txBox="1">
            <a:spLocks noChangeArrowheads="1"/>
          </p:cNvSpPr>
          <p:nvPr/>
        </p:nvSpPr>
        <p:spPr bwMode="auto">
          <a:xfrm>
            <a:off x="381000" y="7254312"/>
            <a:ext cx="6475432" cy="60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100" dirty="0">
                <a:solidFill>
                  <a:schemeClr val="bg1"/>
                </a:solidFill>
                <a:cs typeface="Arial" charset="0"/>
              </a:rPr>
              <a:t>How sometimes we think it can feel</a:t>
            </a:r>
          </a:p>
        </p:txBody>
      </p:sp>
      <p:sp>
        <p:nvSpPr>
          <p:cNvPr id="8201" name="TextBox 15"/>
          <p:cNvSpPr txBox="1">
            <a:spLocks noChangeArrowheads="1"/>
          </p:cNvSpPr>
          <p:nvPr/>
        </p:nvSpPr>
        <p:spPr bwMode="auto">
          <a:xfrm>
            <a:off x="7901483" y="7254312"/>
            <a:ext cx="5856673" cy="60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100" dirty="0">
                <a:solidFill>
                  <a:schemeClr val="bg1"/>
                </a:solidFill>
                <a:cs typeface="Arial" charset="0"/>
              </a:rPr>
              <a:t>What Home Sharing can be like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78728" y="352097"/>
            <a:ext cx="37016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Home Sharing</a:t>
            </a:r>
          </a:p>
        </p:txBody>
      </p:sp>
    </p:spTree>
    <p:extLst>
      <p:ext uri="{BB962C8B-B14F-4D97-AF65-F5344CB8AC3E}">
        <p14:creationId xmlns:p14="http://schemas.microsoft.com/office/powerpoint/2010/main" val="3937577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73" y="421506"/>
            <a:ext cx="13045440" cy="7299960"/>
          </a:xfrm>
          <a:prstGeom prst="rect">
            <a:avLst/>
          </a:prstGeom>
          <a:ln w="50800" cmpd="sng">
            <a:solidFill>
              <a:schemeClr val="tx1"/>
            </a:solidFill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571222" y="7435216"/>
            <a:ext cx="815339" cy="6115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600" y="7721466"/>
            <a:ext cx="11826240" cy="532007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r>
              <a:rPr lang="en-US" dirty="0"/>
              <a:t>Irene </a:t>
            </a:r>
            <a:r>
              <a:rPr lang="en-US"/>
              <a:t>&amp; Cesar’s </a:t>
            </a:r>
            <a:r>
              <a:rPr lang="en-US" dirty="0">
                <a:hlinkClick r:id="rId4"/>
              </a:rPr>
              <a:t>Video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950331"/>
      </p:ext>
    </p:extLst>
  </p:cSld>
  <p:clrMapOvr>
    <a:masterClrMapping/>
  </p:clrMapOvr>
  <p:transition spd="slow" advTm="1215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705600" y="1363614"/>
            <a:ext cx="7477760" cy="5502371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29262" tIns="63497" rIns="129262" bIns="63497"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3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term living arrangement vs. hosting</a:t>
            </a:r>
          </a:p>
          <a:p>
            <a:pPr>
              <a:lnSpc>
                <a:spcPct val="90000"/>
              </a:lnSpc>
              <a:defRPr/>
            </a:pPr>
            <a:endParaRPr lang="en-US" sz="3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3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Existing housing stock</a:t>
            </a:r>
          </a:p>
          <a:p>
            <a:pPr>
              <a:lnSpc>
                <a:spcPct val="90000"/>
              </a:lnSpc>
              <a:defRPr/>
            </a:pPr>
            <a:endParaRPr lang="en-US" sz="3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3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Shared and private space</a:t>
            </a:r>
          </a:p>
          <a:p>
            <a:pPr>
              <a:lnSpc>
                <a:spcPct val="90000"/>
              </a:lnSpc>
              <a:defRPr/>
            </a:pPr>
            <a:endParaRPr lang="en-US" sz="3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3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Rent and Exchange matches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20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sz="2900" dirty="0"/>
          </a:p>
        </p:txBody>
      </p:sp>
      <p:pic>
        <p:nvPicPr>
          <p:cNvPr id="6" name="Content Placeholder 6" descr="2014_05_HIP_-8585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" b="725"/>
          <a:stretch>
            <a:fillRect/>
          </a:stretch>
        </p:blipFill>
        <p:spPr>
          <a:xfrm>
            <a:off x="1386840" y="1529922"/>
            <a:ext cx="4480560" cy="4947078"/>
          </a:xfrm>
          <a:ln w="508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44085438"/>
      </p:ext>
    </p:extLst>
  </p:cSld>
  <p:clrMapOvr>
    <a:masterClrMapping/>
  </p:clrMapOvr>
  <p:transition advClick="0" advTm="20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68880" y="894079"/>
            <a:ext cx="8534400" cy="532007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flipH="1">
            <a:off x="221599" y="660401"/>
            <a:ext cx="2826401" cy="1332226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pPr marL="408194" indent="-408194">
              <a:buFont typeface="Arial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4" name="Picture 13" descr="Clairelewis2018-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896" y="2743200"/>
            <a:ext cx="4931683" cy="3291840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3505200" y="683028"/>
            <a:ext cx="73152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Sharing Program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62800" y="2590800"/>
            <a:ext cx="697992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Client Profile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 partners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served &amp; matched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354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2560" y="182880"/>
            <a:ext cx="13817600" cy="1463040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29262" tIns="63497" rIns="129262" bIns="63497"/>
          <a:lstStyle/>
          <a:p>
            <a:pPr eaLnBrk="1" hangingPunct="1">
              <a:defRPr/>
            </a:pPr>
            <a:r>
              <a:rPr lang="en-US" sz="5100" dirty="0"/>
              <a:t>  </a:t>
            </a:r>
            <a:r>
              <a:rPr lang="en-US" sz="5700" dirty="0">
                <a:solidFill>
                  <a:schemeClr val="bg1"/>
                </a:solidFill>
              </a:rPr>
              <a:t>Stories shared by seniors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400800" y="1676400"/>
            <a:ext cx="8001000" cy="5770174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29262" tIns="63497" rIns="129262" bIns="63497">
            <a:normAutofit fontScale="92500" lnSpcReduction="10000"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endParaRPr lang="en-US" sz="2300" dirty="0"/>
          </a:p>
          <a:p>
            <a:pPr>
              <a:lnSpc>
                <a:spcPct val="90000"/>
              </a:lnSpc>
              <a:defRPr/>
            </a:pPr>
            <a:r>
              <a:rPr lang="en-US" sz="4000" dirty="0">
                <a:solidFill>
                  <a:schemeClr val="bg1"/>
                </a:solidFill>
              </a:rPr>
              <a:t>Displacement trends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40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en-US" sz="4000" dirty="0">
                <a:solidFill>
                  <a:schemeClr val="bg1"/>
                </a:solidFill>
              </a:rPr>
              <a:t>Car vs. shelter</a:t>
            </a:r>
          </a:p>
          <a:p>
            <a:pPr>
              <a:lnSpc>
                <a:spcPct val="90000"/>
              </a:lnSpc>
              <a:defRPr/>
            </a:pPr>
            <a:endParaRPr lang="en-US" sz="40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en-US" sz="4000" dirty="0">
                <a:solidFill>
                  <a:schemeClr val="bg1"/>
                </a:solidFill>
              </a:rPr>
              <a:t>Staying in the community</a:t>
            </a:r>
          </a:p>
          <a:p>
            <a:pPr>
              <a:lnSpc>
                <a:spcPct val="90000"/>
              </a:lnSpc>
              <a:defRPr/>
            </a:pPr>
            <a:endParaRPr lang="en-US" sz="40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en-US" sz="4000" dirty="0">
                <a:solidFill>
                  <a:schemeClr val="bg1"/>
                </a:solidFill>
              </a:rPr>
              <a:t>Fighting tooth and nail to keep home</a:t>
            </a:r>
          </a:p>
          <a:p>
            <a:pPr>
              <a:lnSpc>
                <a:spcPct val="90000"/>
              </a:lnSpc>
              <a:defRPr/>
            </a:pPr>
            <a:endParaRPr lang="en-US" sz="40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en-US" sz="4000" dirty="0">
                <a:solidFill>
                  <a:schemeClr val="bg1"/>
                </a:solidFill>
              </a:rPr>
              <a:t>Less isolation</a:t>
            </a:r>
          </a:p>
          <a:p>
            <a:pPr>
              <a:lnSpc>
                <a:spcPct val="90000"/>
              </a:lnSpc>
              <a:defRPr/>
            </a:pPr>
            <a:endParaRPr lang="en-US" sz="4000" dirty="0"/>
          </a:p>
          <a:p>
            <a:pPr>
              <a:lnSpc>
                <a:spcPct val="90000"/>
              </a:lnSpc>
              <a:defRPr/>
            </a:pPr>
            <a:endParaRPr lang="en-US" sz="4000" dirty="0"/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4000" dirty="0"/>
          </a:p>
          <a:p>
            <a:pPr eaLnBrk="1" hangingPunct="1">
              <a:lnSpc>
                <a:spcPct val="90000"/>
              </a:lnSpc>
              <a:defRPr/>
            </a:pPr>
            <a:endParaRPr lang="en-US" sz="2900" dirty="0"/>
          </a:p>
        </p:txBody>
      </p:sp>
      <p:pic>
        <p:nvPicPr>
          <p:cNvPr id="3074" name="Picture 2" descr="Z:\General Office\Photos\Home Share\2017 HS\Ronald Crump\ClaireLewisPhotography2017-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00" y="1890364"/>
            <a:ext cx="5158638" cy="5815584"/>
          </a:xfrm>
          <a:prstGeom prst="rect">
            <a:avLst/>
          </a:prstGeom>
          <a:noFill/>
          <a:ln w="317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819420"/>
      </p:ext>
    </p:extLst>
  </p:cSld>
  <p:clrMapOvr>
    <a:masterClrMapping/>
  </p:clrMapOvr>
  <p:transition advClick="0" advTm="20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2560" y="182880"/>
            <a:ext cx="13817600" cy="1463040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29262" tIns="63497" rIns="129262" bIns="63497"/>
          <a:lstStyle/>
          <a:p>
            <a:pPr eaLnBrk="1" hangingPunct="1">
              <a:defRPr/>
            </a:pPr>
            <a:r>
              <a:rPr lang="en-US" sz="5100" dirty="0"/>
              <a:t>  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Applicant Screening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7467600" y="2250109"/>
            <a:ext cx="6068907" cy="5015586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29262" tIns="63497" rIns="129262" bIns="63497"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interview 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Search</a:t>
            </a:r>
          </a:p>
          <a:p>
            <a:pPr>
              <a:lnSpc>
                <a:spcPct val="90000"/>
              </a:lnSpc>
              <a:defRPr/>
            </a:pP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Income verification</a:t>
            </a:r>
          </a:p>
          <a:p>
            <a:pPr>
              <a:lnSpc>
                <a:spcPct val="90000"/>
              </a:lnSpc>
              <a:defRPr/>
            </a:pP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 References 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3400" dirty="0"/>
          </a:p>
          <a:p>
            <a:pPr>
              <a:lnSpc>
                <a:spcPct val="90000"/>
              </a:lnSpc>
              <a:defRPr/>
            </a:pPr>
            <a:endParaRPr lang="en-US" sz="2600" dirty="0"/>
          </a:p>
          <a:p>
            <a:pPr>
              <a:lnSpc>
                <a:spcPct val="90000"/>
              </a:lnSpc>
              <a:defRPr/>
            </a:pPr>
            <a:endParaRPr lang="en-US" sz="2000" dirty="0"/>
          </a:p>
          <a:p>
            <a:pPr eaLnBrk="1" hangingPunct="1">
              <a:lnSpc>
                <a:spcPct val="90000"/>
              </a:lnSpc>
              <a:defRPr/>
            </a:pPr>
            <a:endParaRPr lang="en-US" sz="2900" dirty="0"/>
          </a:p>
        </p:txBody>
      </p:sp>
      <p:pic>
        <p:nvPicPr>
          <p:cNvPr id="6" name="Picture 5" descr="C:\Users\HH_User\Google Drive\Laura\General Office\Photos\Home Share\2016\Chiyo Yakushi\ClaireLewis2016-11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6880" y="1758197"/>
            <a:ext cx="4389120" cy="4947403"/>
          </a:xfrm>
          <a:prstGeom prst="rect">
            <a:avLst/>
          </a:prstGeom>
          <a:noFill/>
          <a:ln w="50800">
            <a:solidFill>
              <a:schemeClr val="bg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037143"/>
      </p:ext>
    </p:extLst>
  </p:cSld>
  <p:clrMapOvr>
    <a:masterClrMapping/>
  </p:clrMapOvr>
  <p:transition advClick="0" advTm="20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0"/>
            <a:ext cx="146304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22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0" y="2168090"/>
            <a:ext cx="8087762" cy="4663440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29262" tIns="63497" rIns="129262" bIns="63497"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en-US" sz="2300" dirty="0"/>
              <a:t> </a:t>
            </a:r>
          </a:p>
          <a:p>
            <a:pPr eaLnBrk="1" hangingPunct="1"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Referral Process &amp; Resources</a:t>
            </a:r>
          </a:p>
          <a:p>
            <a:pPr eaLnBrk="1" hangingPunct="1">
              <a:buFontTx/>
              <a:buNone/>
              <a:defRPr/>
            </a:pP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Living Together Agreements</a:t>
            </a:r>
          </a:p>
          <a:p>
            <a:pPr eaLnBrk="1" hangingPunct="1">
              <a:buFontTx/>
              <a:buNone/>
              <a:defRPr/>
            </a:pP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 up support/mediation</a:t>
            </a:r>
          </a:p>
          <a:p>
            <a:pPr eaLnBrk="1" hangingPunct="1">
              <a:buFontTx/>
              <a:buNone/>
              <a:defRPr/>
            </a:pPr>
            <a:endParaRPr lang="en-US" dirty="0">
              <a:cs typeface="+mn-cs"/>
            </a:endParaRPr>
          </a:p>
          <a:p>
            <a:pPr eaLnBrk="1" hangingPunct="1">
              <a:buFontTx/>
              <a:buNone/>
              <a:defRPr/>
            </a:pPr>
            <a:endParaRPr lang="en-US" dirty="0">
              <a:cs typeface="+mn-cs"/>
            </a:endParaRPr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3860397" y="728209"/>
            <a:ext cx="7112402" cy="87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30622" tIns="65311" rIns="130622" bIns="653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4800" dirty="0">
                <a:solidFill>
                  <a:schemeClr val="bg1"/>
                </a:solidFill>
                <a:cs typeface="Arial" panose="020B0604020202020204" pitchFamily="34" charset="0"/>
              </a:rPr>
              <a:t>Matching</a:t>
            </a: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0" r="12563"/>
          <a:stretch/>
        </p:blipFill>
        <p:spPr bwMode="auto">
          <a:xfrm>
            <a:off x="990600" y="2362201"/>
            <a:ext cx="5212080" cy="3744859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511323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812801" y="394008"/>
            <a:ext cx="12246187" cy="1645920"/>
          </a:xfrm>
        </p:spPr>
        <p:txBody>
          <a:bodyPr lIns="131529" tIns="65765" rIns="131529" bIns="65765">
            <a:normAutofit fontScale="90000"/>
          </a:bodyPr>
          <a:lstStyle/>
          <a:p>
            <a:pPr eaLnBrk="1" hangingPunct="1">
              <a:defRPr/>
            </a:pPr>
            <a:br>
              <a:rPr lang="en-US" dirty="0">
                <a:cs typeface="+mj-cs"/>
              </a:rPr>
            </a:br>
            <a:br>
              <a:rPr lang="en-US" dirty="0">
                <a:cs typeface="+mj-cs"/>
              </a:rPr>
            </a:br>
            <a:endParaRPr lang="en-US" dirty="0">
              <a:cs typeface="+mj-cs"/>
            </a:endParaRPr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91200" y="1905000"/>
            <a:ext cx="8686800" cy="6019800"/>
          </a:xfrm>
        </p:spPr>
        <p:txBody>
          <a:bodyPr lIns="131529" tIns="65765" rIns="131529" bIns="65765">
            <a:normAutofit fontScale="62500" lnSpcReduction="20000"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endParaRPr lang="en-US" altLang="en-US" sz="1300" dirty="0"/>
          </a:p>
          <a:p>
            <a:pPr eaLnBrk="1" hangingPunct="1">
              <a:lnSpc>
                <a:spcPct val="90000"/>
              </a:lnSpc>
              <a:defRPr/>
            </a:pPr>
            <a:endParaRPr lang="en-US" altLang="en-US" sz="13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5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Promotes financial independence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5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5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Aging in place – reduced isolation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5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5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Allows work force to stay local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altLang="en-US" sz="5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en-US" sz="5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cost effective than building new</a:t>
            </a:r>
          </a:p>
          <a:p>
            <a:pPr>
              <a:lnSpc>
                <a:spcPct val="90000"/>
              </a:lnSpc>
              <a:defRPr/>
            </a:pPr>
            <a:endParaRPr lang="en-US" altLang="en-US" sz="5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en-US" sz="5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spare room can change two lives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3400" dirty="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535681" y="562390"/>
            <a:ext cx="7112402" cy="87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30622" tIns="65311" rIns="130622" bIns="65311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4800" dirty="0">
                <a:solidFill>
                  <a:schemeClr val="bg1"/>
                </a:solidFill>
                <a:cs typeface="Arial" panose="020B0604020202020204" pitchFamily="34" charset="0"/>
              </a:rPr>
              <a:t>Benefits</a:t>
            </a:r>
          </a:p>
        </p:txBody>
      </p:sp>
      <p:pic>
        <p:nvPicPr>
          <p:cNvPr id="7" name="Content Placeholder 6" descr="HS frank diane pablo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1" b="11751"/>
          <a:stretch>
            <a:fillRect/>
          </a:stretch>
        </p:blipFill>
        <p:spPr>
          <a:xfrm>
            <a:off x="1371600" y="2514599"/>
            <a:ext cx="4000856" cy="4572000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90928594"/>
      </p:ext>
    </p:extLst>
  </p:cSld>
  <p:clrMapOvr>
    <a:masterClrMapping/>
  </p:clrMapOvr>
  <p:transition advClick="0" advTm="20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0"/>
            <a:ext cx="146304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3138"/>
            <a:ext cx="13167360" cy="13716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normAutofit/>
          </a:bodyPr>
          <a:lstStyle/>
          <a:p>
            <a:r>
              <a:rPr lang="en-US" altLang="en-US" sz="5700" dirty="0">
                <a:solidFill>
                  <a:schemeClr val="bg1"/>
                </a:solidFill>
              </a:rPr>
              <a:t>Program Demographics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752600"/>
            <a:ext cx="13167360" cy="5843106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altLang="en-US" sz="3400" b="1" dirty="0">
                <a:solidFill>
                  <a:schemeClr val="bg1"/>
                </a:solidFill>
              </a:rPr>
              <a:t>Home Providers Matched: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altLang="en-US" sz="3400" dirty="0">
                <a:solidFill>
                  <a:schemeClr val="bg1"/>
                </a:solidFill>
              </a:rPr>
              <a:t>66% seniors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3400" dirty="0">
                <a:solidFill>
                  <a:schemeClr val="bg1"/>
                </a:solidFill>
              </a:rPr>
              <a:t>78% single female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3400" dirty="0">
                <a:solidFill>
                  <a:schemeClr val="bg1"/>
                </a:solidFill>
              </a:rPr>
              <a:t>Average Income $44,000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3400" dirty="0">
                <a:solidFill>
                  <a:schemeClr val="bg1"/>
                </a:solidFill>
              </a:rPr>
              <a:t>Average rent $856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3400" dirty="0">
                <a:solidFill>
                  <a:schemeClr val="bg1"/>
                </a:solidFill>
              </a:rPr>
              <a:t>40% of income on housing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34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3400" b="1" dirty="0">
                <a:solidFill>
                  <a:schemeClr val="bg1"/>
                </a:solidFill>
              </a:rPr>
              <a:t>Home Seekers Matched: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3400" dirty="0">
                <a:solidFill>
                  <a:schemeClr val="bg1"/>
                </a:solidFill>
              </a:rPr>
              <a:t>26% seniors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3400" dirty="0">
                <a:solidFill>
                  <a:schemeClr val="bg1"/>
                </a:solidFill>
              </a:rPr>
              <a:t>50% single female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3400" dirty="0">
                <a:solidFill>
                  <a:schemeClr val="bg1"/>
                </a:solidFill>
              </a:rPr>
              <a:t>Average Income: $39,000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3400" dirty="0">
                <a:solidFill>
                  <a:schemeClr val="bg1"/>
                </a:solidFill>
              </a:rPr>
              <a:t>65%  homeless/at risk</a:t>
            </a:r>
          </a:p>
          <a:p>
            <a:pPr>
              <a:lnSpc>
                <a:spcPct val="80000"/>
              </a:lnSpc>
              <a:buNone/>
            </a:pPr>
            <a:r>
              <a:rPr lang="en-US" altLang="en-US" sz="3400" dirty="0">
                <a:solidFill>
                  <a:schemeClr val="bg1"/>
                </a:solidFill>
              </a:rPr>
              <a:t>27% of income on housing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3400" dirty="0"/>
          </a:p>
        </p:txBody>
      </p:sp>
      <p:pic>
        <p:nvPicPr>
          <p:cNvPr id="6" name="Picture 5" descr="jeanine &amp; Jaymane 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428" y="2750333"/>
            <a:ext cx="6047390" cy="3401568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611769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0"/>
            <a:ext cx="146304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888717" y="990600"/>
            <a:ext cx="13261750" cy="3086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30622" tIns="65311" rIns="130622" bIns="65311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Creative </a:t>
            </a:r>
          </a:p>
          <a:p>
            <a:pPr algn="ctr">
              <a:defRPr/>
            </a:pP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Affordable Housing Solutions </a:t>
            </a:r>
          </a:p>
          <a:p>
            <a:pPr algn="ctr">
              <a:defRPr/>
            </a:pP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 San Mateo County </a:t>
            </a:r>
          </a:p>
          <a:p>
            <a:pPr algn="ctr">
              <a:defRPr/>
            </a:pP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since 1972</a:t>
            </a:r>
          </a:p>
        </p:txBody>
      </p:sp>
      <p:pic>
        <p:nvPicPr>
          <p:cNvPr id="3075" name="Picture 3" descr="ClaireLewisPhotography2017-1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544" y="5129485"/>
            <a:ext cx="182577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28676" y="5479374"/>
            <a:ext cx="2688336" cy="1920240"/>
          </a:xfrm>
          <a:prstGeom prst="rect">
            <a:avLst/>
          </a:prstGeom>
          <a:solidFill>
            <a:srgbClr val="E36C0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72030" y="5433055"/>
            <a:ext cx="2687138" cy="2011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IMG_114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101677"/>
            <a:ext cx="206240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Z:\General Office\Photos\Properties\Hillside\DJBPhoto_140320_1083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5147397"/>
            <a:ext cx="1761417" cy="265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Z:\General Office\Photos\Professional Client photos\SSP\2018-19\Baraka 2018\ClaireLewisPhotography2018-4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7706" y="5095326"/>
            <a:ext cx="183109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353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038369" y="34159"/>
            <a:ext cx="7911253" cy="473202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5100" dirty="0">
                <a:solidFill>
                  <a:schemeClr val="bg1"/>
                </a:solidFill>
              </a:rPr>
              <a:t>National Shared Housing Resource Center</a:t>
            </a:r>
            <a:br>
              <a:rPr lang="en-US" altLang="en-US" sz="5100" dirty="0">
                <a:solidFill>
                  <a:schemeClr val="bg1"/>
                </a:solidFill>
              </a:rPr>
            </a:br>
            <a:br>
              <a:rPr lang="en-US" altLang="en-US" sz="5100" dirty="0">
                <a:solidFill>
                  <a:schemeClr val="bg1"/>
                </a:solidFill>
              </a:rPr>
            </a:br>
            <a:r>
              <a:rPr lang="en-US" altLang="en-US" sz="4000" dirty="0">
                <a:solidFill>
                  <a:schemeClr val="bg1"/>
                </a:solidFill>
              </a:rPr>
              <a:t>www.nationalsharedhousing.org</a:t>
            </a:r>
            <a:br>
              <a:rPr lang="en-US" altLang="en-US" sz="5100" dirty="0">
                <a:solidFill>
                  <a:schemeClr val="bg1"/>
                </a:solidFill>
              </a:rPr>
            </a:br>
            <a:endParaRPr lang="en-US" altLang="en-US" sz="5100" dirty="0">
              <a:solidFill>
                <a:schemeClr val="bg1"/>
              </a:solidFill>
            </a:endParaRPr>
          </a:p>
        </p:txBody>
      </p:sp>
      <p:sp>
        <p:nvSpPr>
          <p:cNvPr id="263172" name="Rectangle 4"/>
          <p:cNvSpPr>
            <a:spLocks noChangeArrowheads="1"/>
          </p:cNvSpPr>
          <p:nvPr/>
        </p:nvSpPr>
        <p:spPr bwMode="auto">
          <a:xfrm>
            <a:off x="1" y="-266003"/>
            <a:ext cx="263860" cy="53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30622" tIns="65311" rIns="130622" bIns="65311" anchor="ctr">
            <a:spAutoFit/>
          </a:bodyPr>
          <a:lstStyle/>
          <a:p>
            <a:pPr>
              <a:defRPr/>
            </a:pPr>
            <a:endParaRPr lang="en-US">
              <a:ea typeface="ＭＳ Ｐゴシック" charset="0"/>
            </a:endParaRPr>
          </a:p>
        </p:txBody>
      </p:sp>
      <p:sp>
        <p:nvSpPr>
          <p:cNvPr id="263175" name="Rectangle 7"/>
          <p:cNvSpPr>
            <a:spLocks noChangeArrowheads="1"/>
          </p:cNvSpPr>
          <p:nvPr/>
        </p:nvSpPr>
        <p:spPr bwMode="auto">
          <a:xfrm>
            <a:off x="2275841" y="4189094"/>
            <a:ext cx="10512213" cy="304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30622" tIns="65311" rIns="130622" bIns="65311" anchor="ctr">
            <a:spAutoFit/>
          </a:bodyPr>
          <a:lstStyle/>
          <a:p>
            <a:pPr algn="ctr" eaLnBrk="0" hangingPunct="0">
              <a:defRPr/>
            </a:pPr>
            <a:r>
              <a:rPr lang="en-US" sz="5100" dirty="0" err="1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Homeshare</a:t>
            </a:r>
            <a:r>
              <a:rPr lang="en-US" sz="5100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 International </a:t>
            </a:r>
          </a:p>
          <a:p>
            <a:pPr algn="ctr" eaLnBrk="0" hangingPunct="0">
              <a:defRPr/>
            </a:pPr>
            <a:endParaRPr lang="en-US" sz="4600" dirty="0">
              <a:ea typeface="ＭＳ Ｐゴシック" charset="0"/>
              <a:cs typeface="ＭＳ Ｐゴシック" charset="0"/>
            </a:endParaRPr>
          </a:p>
          <a:p>
            <a:pPr algn="ctr" eaLnBrk="0" hangingPunct="0">
              <a:defRPr/>
            </a:pPr>
            <a:endParaRPr lang="en-US" sz="4600" dirty="0">
              <a:ea typeface="ＭＳ Ｐゴシック" charset="0"/>
              <a:cs typeface="ＭＳ Ｐゴシック" charset="0"/>
            </a:endParaRPr>
          </a:p>
          <a:p>
            <a:pPr algn="ctr" eaLnBrk="0" hangingPunct="0">
              <a:defRPr/>
            </a:pPr>
            <a:endParaRPr lang="en-US" sz="46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137921" y="7315200"/>
            <a:ext cx="12788053" cy="109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lIns="130622" tIns="65311" rIns="130622" bIns="65311"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altLang="en-US" sz="5100" dirty="0">
                <a:solidFill>
                  <a:schemeClr val="bg1"/>
                </a:solidFill>
              </a:rPr>
              <a:t>www.homeshare.org</a:t>
            </a:r>
          </a:p>
        </p:txBody>
      </p:sp>
      <p:pic>
        <p:nvPicPr>
          <p:cNvPr id="3078" name="Picture 9" descr="http://homeshare.org.gridhosted.co.uk/wp-content/uploads/2012/04/promo_australia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438" y="5236846"/>
            <a:ext cx="9731022" cy="219456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https://pbs.twimg.com/profile_images/1853564299/NSHRC-vertical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2561" y="177166"/>
            <a:ext cx="4942277" cy="3733800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5324394"/>
      </p:ext>
    </p:extLst>
  </p:cSld>
  <p:clrMapOvr>
    <a:masterClrMapping/>
  </p:clrMapOvr>
  <p:transition advClick="0" advTm="20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660810"/>
            <a:ext cx="13167360" cy="1371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5100" dirty="0">
                <a:solidFill>
                  <a:schemeClr val="bg1"/>
                </a:solidFill>
              </a:rPr>
              <a:t>Home Sharing Programs Northern California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3248" y="2389822"/>
            <a:ext cx="13877152" cy="5431156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Senior Network Services – Santa Cruz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HIP Housing – San Mateo County 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ECHO Housing – Livermore and Petaluma</a:t>
            </a:r>
          </a:p>
          <a:p>
            <a:pPr>
              <a:defRPr/>
            </a:pPr>
            <a:r>
              <a:rPr lang="en-US" sz="4000" dirty="0">
                <a:solidFill>
                  <a:schemeClr val="bg1"/>
                </a:solidFill>
              </a:rPr>
              <a:t>COVIA – Marin, San Francisco, Contra Costa, Fremont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Catholic Charities of Santa Clara County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SHARE of Sonoma County – Sonoma County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Napa Valley Community Housing – Napa</a:t>
            </a:r>
          </a:p>
          <a:p>
            <a:pPr>
              <a:defRPr/>
            </a:pPr>
            <a:r>
              <a:rPr lang="en-US" dirty="0">
                <a:solidFill>
                  <a:schemeClr val="bg1"/>
                </a:solidFill>
              </a:rPr>
              <a:t>Home Share SLO – San Luis Obispo</a:t>
            </a:r>
          </a:p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637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4648200"/>
            <a:ext cx="6461760" cy="270319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Call 650-348-6660 </a:t>
            </a:r>
          </a:p>
          <a:p>
            <a:r>
              <a:rPr lang="en-US" dirty="0">
                <a:solidFill>
                  <a:schemeClr val="bg1"/>
                </a:solidFill>
              </a:rPr>
              <a:t>Visit hiphousing.org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4648200"/>
            <a:ext cx="6461760" cy="270319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Laura Fanucchi</a:t>
            </a:r>
          </a:p>
          <a:p>
            <a:r>
              <a:rPr lang="en-US" dirty="0">
                <a:solidFill>
                  <a:schemeClr val="bg1"/>
                </a:solidFill>
              </a:rPr>
              <a:t>lfanucchi@hiphousing.org</a:t>
            </a:r>
          </a:p>
          <a:p>
            <a:r>
              <a:rPr lang="en-US" dirty="0">
                <a:solidFill>
                  <a:schemeClr val="bg1"/>
                </a:solidFill>
              </a:rPr>
              <a:t>650-348-6660 x 303</a:t>
            </a:r>
          </a:p>
        </p:txBody>
      </p:sp>
      <p:pic>
        <p:nvPicPr>
          <p:cNvPr id="5" name="Picture 2" descr="Z:\General Office\Logo_HIP\HIP Housing Logo horz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0" y="878204"/>
            <a:ext cx="10058420" cy="293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267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731520" y="152400"/>
            <a:ext cx="13167360" cy="1371600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Housing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31315" y="1524000"/>
            <a:ext cx="6475307" cy="309562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</a:t>
            </a:r>
            <a:r>
              <a:rPr lang="en-US" dirty="0">
                <a:solidFill>
                  <a:schemeClr val="bg1"/>
                </a:solidFill>
              </a:rPr>
              <a:t>Limited Buildable Land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430346" y="1507807"/>
            <a:ext cx="6475307" cy="262318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   </a:t>
            </a:r>
            <a:r>
              <a:rPr lang="en-US" dirty="0">
                <a:solidFill>
                  <a:schemeClr val="bg1"/>
                </a:solidFill>
              </a:rPr>
              <a:t>Bay Area Rents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06517" y="5105400"/>
            <a:ext cx="6475307" cy="262509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        </a:t>
            </a:r>
            <a:r>
              <a:rPr lang="en-US" dirty="0">
                <a:solidFill>
                  <a:schemeClr val="bg1"/>
                </a:solidFill>
              </a:rPr>
              <a:t>Job Growth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67600" y="5105400"/>
            <a:ext cx="6475307" cy="262509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 </a:t>
            </a:r>
            <a:r>
              <a:rPr lang="en-US" dirty="0">
                <a:solidFill>
                  <a:schemeClr val="bg1"/>
                </a:solidFill>
              </a:rPr>
              <a:t>Housing waiting lists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428" y="2362200"/>
            <a:ext cx="4264571" cy="237744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2341179"/>
            <a:ext cx="1876011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https://homeforallsmc.org/wp-content/themes/homesforall/img/infographic_houses_v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428" y="5974080"/>
            <a:ext cx="4264572" cy="201168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Z:\General Office\Photos\Properties\200 S. Delaware\2014\DJBPhoto_140320_109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974080"/>
            <a:ext cx="5029200" cy="201168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094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0"/>
            <a:ext cx="146304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276600" y="2651760"/>
            <a:ext cx="11621771" cy="6198174"/>
          </a:xfrm>
          <a:prstGeom prst="rect">
            <a:avLst/>
          </a:prstGeom>
        </p:spPr>
        <p:txBody>
          <a:bodyPr wrap="square" lIns="130622" tIns="65311" rIns="130622" bIns="65311">
            <a:spAutoFit/>
          </a:bodyPr>
          <a:lstStyle/>
          <a:p>
            <a:pPr marL="489833" indent="-489833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altLang="en-US" sz="2000" dirty="0"/>
          </a:p>
          <a:p>
            <a:pPr marL="1796053" lvl="2" indent="-489833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Housing I&amp;R (3,500)</a:t>
            </a:r>
          </a:p>
          <a:p>
            <a:pPr marL="1796053" lvl="2" indent="-489833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alt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6053" lvl="2" indent="-489833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Property Development (650)</a:t>
            </a:r>
          </a:p>
          <a:p>
            <a:pPr lvl="2">
              <a:lnSpc>
                <a:spcPct val="90000"/>
              </a:lnSpc>
              <a:defRPr/>
            </a:pPr>
            <a:r>
              <a:rPr lang="en-US" alt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96053" lvl="2" indent="-489833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 Sufficiency Program (100)</a:t>
            </a:r>
          </a:p>
          <a:p>
            <a:pPr lvl="2">
              <a:lnSpc>
                <a:spcPct val="90000"/>
              </a:lnSpc>
              <a:defRPr/>
            </a:pPr>
            <a:endParaRPr lang="en-US" alt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96053" lvl="2" indent="-489833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 Sharing Program (650)</a:t>
            </a:r>
          </a:p>
          <a:p>
            <a:pPr lvl="2">
              <a:lnSpc>
                <a:spcPct val="90000"/>
              </a:lnSpc>
              <a:defRPr/>
            </a:pPr>
            <a:endParaRPr lang="en-US" alt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  <a:defRPr/>
            </a:pPr>
            <a:endParaRPr lang="en-US" alt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lnSpc>
                <a:spcPct val="90000"/>
              </a:lnSpc>
              <a:defRPr/>
            </a:pP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defRPr/>
            </a:pPr>
            <a:endParaRPr lang="en-US" altLang="en-US" dirty="0"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51083" y="49593"/>
            <a:ext cx="11262360" cy="2278639"/>
          </a:xfrm>
          <a:prstGeom prst="rect">
            <a:avLst/>
          </a:prstGeom>
        </p:spPr>
        <p:txBody>
          <a:bodyPr wrap="square" lIns="130622" tIns="65311" rIns="130622" bIns="65311">
            <a:spAutoFit/>
          </a:bodyPr>
          <a:lstStyle/>
          <a:p>
            <a:pPr>
              <a:lnSpc>
                <a:spcPct val="90000"/>
              </a:lnSpc>
              <a:defRPr/>
            </a:pPr>
            <a:endParaRPr lang="en-US" altLang="en-US" sz="1500" dirty="0"/>
          </a:p>
          <a:p>
            <a:pPr algn="ctr">
              <a:lnSpc>
                <a:spcPct val="90000"/>
              </a:lnSpc>
              <a:defRPr/>
            </a:pPr>
            <a:endParaRPr lang="en-US" altLang="en-US" sz="4600" dirty="0"/>
          </a:p>
          <a:p>
            <a:pPr algn="ctr">
              <a:lnSpc>
                <a:spcPct val="90000"/>
              </a:lnSpc>
              <a:defRPr/>
            </a:pPr>
            <a:r>
              <a:rPr lang="en-US" altLang="en-US" sz="4600" dirty="0"/>
              <a:t>   </a:t>
            </a:r>
            <a:r>
              <a:rPr lang="en-US" alt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Housing Opportunities</a:t>
            </a:r>
          </a:p>
          <a:p>
            <a:pPr algn="ctr">
              <a:lnSpc>
                <a:spcPct val="90000"/>
              </a:lnSpc>
              <a:defRPr/>
            </a:pPr>
            <a:endParaRPr lang="en-US" altLang="en-US" sz="4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Z:\General Office\Logo_HIP\HHlogo_RG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38200"/>
            <a:ext cx="2495772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261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e Kallstrom 09 (6) cop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1" y="3276600"/>
            <a:ext cx="4807254" cy="3291840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7010400" y="3152805"/>
            <a:ext cx="73152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8194" indent="-408194"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3,500 inquiry calls per year 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(200 from the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Coastside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cities)</a:t>
            </a:r>
          </a:p>
          <a:p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8194" indent="-408194"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Housing referrals</a:t>
            </a:r>
          </a:p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08194" indent="-408194"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resources</a:t>
            </a:r>
          </a:p>
          <a:p>
            <a:pPr marL="408194" indent="-408194">
              <a:buFont typeface="Arial"/>
              <a:buChar char="•"/>
            </a:pP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09800" y="1066800"/>
            <a:ext cx="10363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Housing Information and Referral</a:t>
            </a:r>
          </a:p>
        </p:txBody>
      </p:sp>
    </p:spTree>
    <p:extLst>
      <p:ext uri="{BB962C8B-B14F-4D97-AF65-F5344CB8AC3E}">
        <p14:creationId xmlns:p14="http://schemas.microsoft.com/office/powerpoint/2010/main" val="124804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0" y="0"/>
            <a:ext cx="146304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581400" y="609600"/>
            <a:ext cx="9296400" cy="13716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Property Division</a:t>
            </a:r>
            <a:b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HIP Housing Development Corporation (HHDC)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276600" y="3200400"/>
            <a:ext cx="9296400" cy="4800600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dirty="0">
                <a:solidFill>
                  <a:schemeClr val="bg1"/>
                </a:solidFill>
              </a:rPr>
              <a:t>17 properties throughout San Mateo County</a:t>
            </a:r>
          </a:p>
          <a:p>
            <a:pPr marL="0" indent="0" eaLnBrk="1" hangingPunct="1">
              <a:buNone/>
            </a:pPr>
            <a:endParaRPr lang="en-US" altLang="en-US" sz="3600" dirty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3600" dirty="0">
                <a:solidFill>
                  <a:schemeClr val="bg1"/>
                </a:solidFill>
              </a:rPr>
              <a:t>9 properties managed for 3</a:t>
            </a:r>
            <a:r>
              <a:rPr lang="en-US" altLang="en-US" sz="3600" baseline="30000" dirty="0">
                <a:solidFill>
                  <a:schemeClr val="bg1"/>
                </a:solidFill>
              </a:rPr>
              <a:t>rd</a:t>
            </a:r>
            <a:r>
              <a:rPr lang="en-US" altLang="en-US" sz="3600" dirty="0">
                <a:solidFill>
                  <a:schemeClr val="bg1"/>
                </a:solidFill>
              </a:rPr>
              <a:t> parties</a:t>
            </a:r>
          </a:p>
          <a:p>
            <a:pPr marL="0" indent="0" eaLnBrk="1" hangingPunct="1">
              <a:buNone/>
            </a:pPr>
            <a:endParaRPr lang="en-US" altLang="en-US" sz="3600" dirty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3600" dirty="0">
                <a:solidFill>
                  <a:schemeClr val="bg1"/>
                </a:solidFill>
              </a:rPr>
              <a:t>Gateway property in Pacifica</a:t>
            </a:r>
          </a:p>
          <a:p>
            <a:pPr eaLnBrk="1" hangingPunct="1"/>
            <a:endParaRPr lang="en-US" altLang="en-US" sz="3600" dirty="0">
              <a:solidFill>
                <a:schemeClr val="bg1"/>
              </a:solidFill>
            </a:endParaRPr>
          </a:p>
          <a:p>
            <a:pPr eaLnBrk="1" hangingPunct="1"/>
            <a:r>
              <a:rPr lang="en-US" altLang="en-US" sz="3600" dirty="0">
                <a:solidFill>
                  <a:schemeClr val="bg1"/>
                </a:solidFill>
              </a:rPr>
              <a:t>Eight properties have a Section 8 contract</a:t>
            </a:r>
          </a:p>
        </p:txBody>
      </p:sp>
      <p:pic>
        <p:nvPicPr>
          <p:cNvPr id="1026" name="Picture 2" descr="Z:\General Office\Logo_HIP\HHAV\1_HHDC logo_N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1066800"/>
            <a:ext cx="201168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41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0" y="0"/>
            <a:ext cx="146304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608866" y="2982628"/>
            <a:ext cx="3753302" cy="485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30622" tIns="65311" rIns="130622" bIns="65311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2300" dirty="0"/>
              <a:t>Stafford St., Redwood City</a:t>
            </a:r>
          </a:p>
        </p:txBody>
      </p:sp>
      <p:pic>
        <p:nvPicPr>
          <p:cNvPr id="9218" name="Picture 2" descr="Z:\General Office\Photos\Properties\Stafford\Stafford Aug 2018 new look\stafford Aug 2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59" y="349469"/>
            <a:ext cx="4383402" cy="2194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0185808" y="3869704"/>
            <a:ext cx="3753302" cy="485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30622" tIns="65311" rIns="130622" bIns="65311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2300" dirty="0"/>
              <a:t>Willow, Menlo Park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0" y="-266003"/>
            <a:ext cx="263860" cy="53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30622" tIns="65311" rIns="130622" bIns="65311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702360" y="7467600"/>
            <a:ext cx="3753302" cy="485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30622" tIns="65311" rIns="130622" bIns="65311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2300" dirty="0"/>
              <a:t>Marina Vista, San Mateo</a:t>
            </a:r>
          </a:p>
        </p:txBody>
      </p:sp>
      <p:pic>
        <p:nvPicPr>
          <p:cNvPr id="2053" name="Picture 5" descr="DJBPhoto_140320_1067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30975"/>
            <a:ext cx="4097021" cy="4589146"/>
          </a:xfrm>
          <a:prstGeom prst="rect">
            <a:avLst/>
          </a:prstGeom>
          <a:noFill/>
          <a:ln w="88900" cmpd="sng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JBPhoto_140320_1062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054" y="4571895"/>
            <a:ext cx="4552568" cy="2431334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10381080" y="7229163"/>
            <a:ext cx="3753302" cy="485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30622" tIns="65311" rIns="130622" bIns="65311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2300" dirty="0"/>
              <a:t>Redwood Ave., Redwood City</a:t>
            </a: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5562600" y="6147107"/>
            <a:ext cx="3753302" cy="485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30622" tIns="65311" rIns="130622" bIns="65311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2300" dirty="0"/>
              <a:t>Oxford, Redwood City</a:t>
            </a:r>
          </a:p>
        </p:txBody>
      </p:sp>
      <p:pic>
        <p:nvPicPr>
          <p:cNvPr id="2" name="Picture 2" descr="Z:\General Office\Photos\Properties\edgewater\2017 EWI\ClaireLewis2017-3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67" y="3711389"/>
            <a:ext cx="4931586" cy="3291840"/>
          </a:xfrm>
          <a:prstGeom prst="rect">
            <a:avLst/>
          </a:prstGeom>
          <a:noFill/>
          <a:ln w="889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Z:\General Office\Photos\Properties\Willow\after\IMG_167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738" y="381000"/>
            <a:ext cx="4267200" cy="3200400"/>
          </a:xfrm>
          <a:prstGeom prst="rect">
            <a:avLst/>
          </a:prstGeom>
          <a:noFill/>
          <a:ln w="889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96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0"/>
            <a:ext cx="146304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821256"/>
            <a:ext cx="13167360" cy="6722543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 Sufficiency Program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2284994"/>
            <a:ext cx="73152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8194" indent="-408194">
              <a:lnSpc>
                <a:spcPct val="150000"/>
              </a:lnSpc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welfare-to-work program</a:t>
            </a:r>
          </a:p>
          <a:p>
            <a:pPr marL="408194" indent="-408194">
              <a:lnSpc>
                <a:spcPct val="150000"/>
              </a:lnSpc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50-60 families </a:t>
            </a:r>
          </a:p>
          <a:p>
            <a:pPr marL="408194" indent="-408194">
              <a:lnSpc>
                <a:spcPct val="150000"/>
              </a:lnSpc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school/job training</a:t>
            </a:r>
          </a:p>
          <a:p>
            <a:pPr marL="408194" indent="-408194">
              <a:lnSpc>
                <a:spcPct val="150000"/>
              </a:lnSpc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Monthly Case management</a:t>
            </a:r>
          </a:p>
          <a:p>
            <a:pPr marL="408194" indent="-408194">
              <a:lnSpc>
                <a:spcPct val="150000"/>
              </a:lnSpc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Life Skills workshops</a:t>
            </a:r>
          </a:p>
          <a:p>
            <a:pPr marL="408194" indent="-408194">
              <a:lnSpc>
                <a:spcPct val="150000"/>
              </a:lnSpc>
              <a:buFont typeface="Arial"/>
              <a:buChar char="•"/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Resources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7"/>
          <a:stretch/>
        </p:blipFill>
        <p:spPr>
          <a:xfrm>
            <a:off x="8153400" y="2575056"/>
            <a:ext cx="4993843" cy="5060688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11813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0" y="0"/>
            <a:ext cx="146304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40000" rotWithShape="0">
                    <a:srgbClr val="000000"/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18382" y="552450"/>
            <a:ext cx="13004800" cy="1981200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29262" tIns="63497" rIns="129262" bIns="63497">
            <a:normAutofit fontScale="90000"/>
          </a:bodyPr>
          <a:lstStyle/>
          <a:p>
            <a:pPr eaLnBrk="1" hangingPunct="1"/>
            <a:br>
              <a:rPr lang="en-US" altLang="en-US" sz="5700" dirty="0"/>
            </a:br>
            <a:r>
              <a:rPr lang="en-US" altLang="en-US" sz="5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 SUFFICIENCY PROGRAM</a:t>
            </a:r>
            <a:br>
              <a:rPr lang="en-US" altLang="en-US" sz="5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5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Housing Support Models</a:t>
            </a:r>
            <a:br>
              <a:rPr lang="en-US" altLang="en-US" sz="5100" dirty="0"/>
            </a:br>
            <a:br>
              <a:rPr lang="en-US" altLang="en-US" sz="5700" dirty="0"/>
            </a:br>
            <a:endParaRPr lang="en-US" altLang="en-US" sz="5700" dirty="0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2971800"/>
            <a:ext cx="7924800" cy="5029200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129262" tIns="63497" rIns="129262" bIns="63497">
            <a:normAutofit fontScale="25000" lnSpcReduction="20000"/>
          </a:bodyPr>
          <a:lstStyle/>
          <a:p>
            <a:pPr eaLnBrk="1" hangingPunct="1"/>
            <a:endParaRPr lang="en-US" altLang="en-US" sz="1100" dirty="0"/>
          </a:p>
          <a:p>
            <a:pPr eaLnBrk="1" hangingPunct="1">
              <a:lnSpc>
                <a:spcPct val="170000"/>
              </a:lnSpc>
            </a:pPr>
            <a:r>
              <a:rPr lang="en-US" altLang="en-US" sz="1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Rental scholarship from 1-5 years</a:t>
            </a:r>
          </a:p>
          <a:p>
            <a:pPr eaLnBrk="1" hangingPunct="1">
              <a:lnSpc>
                <a:spcPct val="170000"/>
              </a:lnSpc>
            </a:pPr>
            <a:r>
              <a:rPr lang="en-US" altLang="en-US" sz="1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group share homes</a:t>
            </a:r>
          </a:p>
          <a:p>
            <a:pPr eaLnBrk="1" hangingPunct="1">
              <a:lnSpc>
                <a:spcPct val="170000"/>
              </a:lnSpc>
            </a:pPr>
            <a:r>
              <a:rPr lang="en-US" altLang="en-US" sz="1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 housing </a:t>
            </a:r>
          </a:p>
          <a:p>
            <a:pPr eaLnBrk="1" hangingPunct="1">
              <a:lnSpc>
                <a:spcPct val="170000"/>
              </a:lnSpc>
            </a:pPr>
            <a:r>
              <a:rPr lang="en-US" altLang="en-US" sz="1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Housing First approach</a:t>
            </a:r>
          </a:p>
          <a:p>
            <a:pPr marL="0" indent="0">
              <a:buNone/>
            </a:pPr>
            <a:endParaRPr lang="en-US" alt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marL="0" indent="0">
              <a:buNone/>
            </a:pPr>
            <a:r>
              <a:rPr lang="en-US" alt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  <a:p>
            <a:pPr eaLnBrk="1" hangingPunct="1"/>
            <a:endParaRPr lang="en-US" altLang="en-US" sz="3400" dirty="0"/>
          </a:p>
          <a:p>
            <a:pPr eaLnBrk="1" hangingPunct="1"/>
            <a:endParaRPr lang="en-US" altLang="en-US" sz="3400" dirty="0"/>
          </a:p>
          <a:p>
            <a:pPr eaLnBrk="1" hangingPunct="1"/>
            <a:endParaRPr lang="en-US" altLang="en-US" sz="1100" dirty="0"/>
          </a:p>
          <a:p>
            <a:pPr eaLnBrk="1" hangingPunct="1"/>
            <a:endParaRPr lang="en-US" altLang="en-US" sz="5100" dirty="0"/>
          </a:p>
        </p:txBody>
      </p:sp>
      <p:pic>
        <p:nvPicPr>
          <p:cNvPr id="1028" name="Picture 4" descr="Z:\General Office\Photos\SSP\Lucia Alvarez &amp; Larry Campbel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533650"/>
            <a:ext cx="5143500" cy="51435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63976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2157</TotalTime>
  <Words>787</Words>
  <Application>Microsoft Office PowerPoint</Application>
  <PresentationFormat>Custom</PresentationFormat>
  <Paragraphs>204</Paragraphs>
  <Slides>22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ＭＳ Ｐゴシック</vt:lpstr>
      <vt:lpstr>Arial</vt:lpstr>
      <vt:lpstr>Calibri</vt:lpstr>
      <vt:lpstr>Times New Roman</vt:lpstr>
      <vt:lpstr>Office Theme</vt:lpstr>
      <vt:lpstr>Custom Design</vt:lpstr>
      <vt:lpstr>PowerPoint Presentation</vt:lpstr>
      <vt:lpstr>PowerPoint Presentation</vt:lpstr>
      <vt:lpstr>Housing Challenges</vt:lpstr>
      <vt:lpstr>PowerPoint Presentation</vt:lpstr>
      <vt:lpstr>PowerPoint Presentation</vt:lpstr>
      <vt:lpstr>Property Division HIP Housing Development Corporation (HHDC)</vt:lpstr>
      <vt:lpstr>PowerPoint Presentation</vt:lpstr>
      <vt:lpstr>PowerPoint Presentation</vt:lpstr>
      <vt:lpstr> SELF SUFFICIENCY PROGRAM Housing Support Models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Stories shared by seniors</vt:lpstr>
      <vt:lpstr>  Applicant Screening</vt:lpstr>
      <vt:lpstr>PowerPoint Presentation</vt:lpstr>
      <vt:lpstr>  </vt:lpstr>
      <vt:lpstr>Program Demographics</vt:lpstr>
      <vt:lpstr>National Shared Housing Resource Center  www.nationalsharedhousing.org </vt:lpstr>
      <vt:lpstr>Home Sharing Programs Northern California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Creative Affordable Housing Solutions  Since 1972</dc:title>
  <dc:creator>HH_User</dc:creator>
  <cp:lastModifiedBy>Laura Fanucchi</cp:lastModifiedBy>
  <cp:revision>85</cp:revision>
  <cp:lastPrinted>2018-11-20T03:49:57Z</cp:lastPrinted>
  <dcterms:created xsi:type="dcterms:W3CDTF">2018-08-24T14:26:39Z</dcterms:created>
  <dcterms:modified xsi:type="dcterms:W3CDTF">2020-02-24T15:10:42Z</dcterms:modified>
</cp:coreProperties>
</file>