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6858000" cx="9144000"/>
  <p:notesSz cx="6858000" cy="9144000"/>
  <p:embeddedFontLst>
    <p:embeddedFont>
      <p:font typeface="Montserrat"/>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41B4D6A-40ED-40A6-9C3F-F38E731586CD}">
  <a:tblStyle styleId="{641B4D6A-40ED-40A6-9C3F-F38E731586C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E4A946C-611A-4430-880A-48D22A517A8C}"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Montserrat-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Montserrat-italic.fntdata"/><Relationship Id="rId10" Type="http://schemas.openxmlformats.org/officeDocument/2006/relationships/slide" Target="slides/slide4.xml"/><Relationship Id="rId54" Type="http://schemas.openxmlformats.org/officeDocument/2006/relationships/font" Target="fonts/Montserrat-bold.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Montserrat-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3eedf63ab4_0_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eedf63ab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 class to pages 5 &amp; 6 of radio Introduction phamplett. Show use of AA batteries. Note use of outlet timer on charger. Rechargeable AA batteries to be charged in specific chargers.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3eedf63ab4_0_15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eedf63ab4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3eedf63ab4_0_2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eedf63ab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class turn Keypad lock on and off. Show entry on page 7 of radio handout.</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3eedf63ab4_0_16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eedf63ab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3eedf63ab4_0_17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eedf63ab4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3eedf63ab4_0_17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eedf63ab4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3eedf63ab4_0_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eedf63ab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 class to pages 7 and 8 of the radio handout.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3eedf63ab4_0_18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eedf63ab4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3eedf63ab4_0_18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eedf63ab4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3eedf63ab4_0_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eedf63ab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 to instructions on page 7 and 8 of the GXT1000 radio handout.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3eedf63ab4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eedf63a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408f65f008_0_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408f65f00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 to instructions on page 7 and 8 of the GXT1000 radio handout.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3eedf63ab4_0_1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eedf63ab4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3eedf63ab4_0_2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eedf63ab4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408f65f008_0_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408f65f00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3eedf63ab4_0_2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eedf63ab4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3eedf63ab4_0_2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eedf63ab4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3eedf63ab4_0_2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eedf63ab4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3eedf63ab4_0_2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eedf63ab4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3eedf63ab4_0_2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eedf63ab4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3eedf63ab4_0_2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eedf63ab4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3eedf63ab4_0_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eedf63ab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3eedf63ab4_0_24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eedf63ab4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3eedf63ab4_0_2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eedf63ab4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3eedf63ab4_0_2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eedf63ab4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3eedf63ab4_0_2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eedf63ab4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3eedf63ab4_0_2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eedf63ab4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3eedf63ab4_0_2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eedf63ab4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3eedf63ab4_0_4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eedf63ab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3eedf63ab4_0_27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eedf63ab4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3eedf63ab4_0_2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eedf63ab4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3eedf63ab4_0_28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eedf63ab4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3eedf63ab4_0_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eedf63ab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3eedf63ab4_0_29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eedf63ab4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3eedf63ab4_0_30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eedf63ab4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3eedf63ab4_0_3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eedf63ab4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3eedf63ab4_0_3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eedf63ab4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3eedf63ab4_0_3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eedf63ab4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3eedf63ab4_0_3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eedf63ab4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3eedf63ab4_0_3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eedf63ab4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3eedf63ab4_0_16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eedf63ab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673100" rtl="0" algn="l">
              <a:lnSpc>
                <a:spcPct val="115000"/>
              </a:lnSpc>
              <a:spcBef>
                <a:spcPts val="300"/>
              </a:spcBef>
              <a:spcAft>
                <a:spcPts val="0"/>
              </a:spcAft>
              <a:buClr>
                <a:srgbClr val="303030"/>
              </a:buClr>
              <a:buSzPts val="1000"/>
              <a:buChar char="■"/>
            </a:pPr>
            <a:r>
              <a:rPr b="1" lang="en" sz="1000">
                <a:solidFill>
                  <a:srgbClr val="303030"/>
                </a:solidFill>
              </a:rPr>
              <a:t>(1)</a:t>
            </a:r>
            <a:r>
              <a:rPr lang="en" sz="1000">
                <a:solidFill>
                  <a:srgbClr val="303030"/>
                </a:solidFill>
              </a:rPr>
              <a:t> Shared FRS and GMRS simplex.</a:t>
            </a:r>
            <a:endParaRPr sz="1000">
              <a:solidFill>
                <a:srgbClr val="303030"/>
              </a:solidFill>
            </a:endParaRPr>
          </a:p>
          <a:p>
            <a:pPr indent="-292100" lvl="0" marL="673100" rtl="0" algn="l">
              <a:lnSpc>
                <a:spcPct val="115000"/>
              </a:lnSpc>
              <a:spcBef>
                <a:spcPts val="0"/>
              </a:spcBef>
              <a:spcAft>
                <a:spcPts val="0"/>
              </a:spcAft>
              <a:buClr>
                <a:srgbClr val="303030"/>
              </a:buClr>
              <a:buSzPts val="1000"/>
              <a:buChar char="■"/>
            </a:pPr>
            <a:r>
              <a:rPr b="1" lang="en" sz="1000">
                <a:solidFill>
                  <a:srgbClr val="303030"/>
                </a:solidFill>
              </a:rPr>
              <a:t>(2)</a:t>
            </a:r>
            <a:r>
              <a:rPr lang="en" sz="1000">
                <a:solidFill>
                  <a:srgbClr val="303030"/>
                </a:solidFill>
              </a:rPr>
              <a:t> Shared FRS and GMRS simplex, GMRS repeater output.</a:t>
            </a:r>
            <a:endParaRPr sz="1000">
              <a:solidFill>
                <a:srgbClr val="303030"/>
              </a:solidFill>
            </a:endParaRPr>
          </a:p>
          <a:p>
            <a:pPr indent="-292100" lvl="0" marL="673100" rtl="0" algn="l">
              <a:lnSpc>
                <a:spcPct val="115000"/>
              </a:lnSpc>
              <a:spcBef>
                <a:spcPts val="0"/>
              </a:spcBef>
              <a:spcAft>
                <a:spcPts val="0"/>
              </a:spcAft>
              <a:buClr>
                <a:srgbClr val="303030"/>
              </a:buClr>
              <a:buSzPts val="1000"/>
              <a:buChar char="■"/>
            </a:pPr>
            <a:r>
              <a:rPr b="1" lang="en" sz="1000">
                <a:solidFill>
                  <a:srgbClr val="303030"/>
                </a:solidFill>
              </a:rPr>
              <a:t>(3)</a:t>
            </a:r>
            <a:r>
              <a:rPr lang="en" sz="1000">
                <a:solidFill>
                  <a:srgbClr val="303030"/>
                </a:solidFill>
              </a:rPr>
              <a:t> GMRS repeater input.</a:t>
            </a:r>
            <a:endParaRPr sz="1000">
              <a:solidFill>
                <a:srgbClr val="303030"/>
              </a:solidFill>
            </a:endParaRPr>
          </a:p>
          <a:p>
            <a:pPr indent="0" lvl="0" marL="0" rtl="0" algn="l">
              <a:spcBef>
                <a:spcPts val="1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3eedf63ab4_0_1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eedf63ab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3eedf63ab4_0_1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eedf63ab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3eedf63ab4_0_1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eedf63ab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3eedf63ab4_0_1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eedf63ab4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4" name="Shape 14"/>
        <p:cNvGrpSpPr/>
        <p:nvPr/>
      </p:nvGrpSpPr>
      <p:grpSpPr>
        <a:xfrm>
          <a:off x="0" y="0"/>
          <a:ext cx="0" cy="0"/>
          <a:chOff x="0" y="0"/>
          <a:chExt cx="0" cy="0"/>
        </a:xfrm>
      </p:grpSpPr>
      <p:sp>
        <p:nvSpPr>
          <p:cNvPr id="15" name="Google Shape;15;p2"/>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6" name="Google Shape;16;p2"/>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3" name="Shape 53"/>
        <p:cNvGrpSpPr/>
        <p:nvPr/>
      </p:nvGrpSpPr>
      <p:grpSpPr>
        <a:xfrm>
          <a:off x="0" y="0"/>
          <a:ext cx="0" cy="0"/>
          <a:chOff x="0" y="0"/>
          <a:chExt cx="0" cy="0"/>
        </a:xfrm>
      </p:grpSpPr>
      <p:sp>
        <p:nvSpPr>
          <p:cNvPr id="54" name="Google Shape;54;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5" name="Google Shape;55;p11"/>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3" name="Google Shape;23;p4"/>
          <p:cNvSpPr txBox="1"/>
          <p:nvPr>
            <p:ph idx="1" type="body"/>
          </p:nvPr>
        </p:nvSpPr>
        <p:spPr>
          <a:xfrm>
            <a:off x="311700" y="17652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a:off x="-9875" y="6188650"/>
            <a:ext cx="9153900" cy="6693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 name="Google Shape;26;p4"/>
          <p:cNvPicPr preferRelativeResize="0"/>
          <p:nvPr/>
        </p:nvPicPr>
        <p:blipFill>
          <a:blip r:embed="rId2">
            <a:alphaModFix/>
          </a:blip>
          <a:stretch>
            <a:fillRect/>
          </a:stretch>
        </p:blipFill>
        <p:spPr>
          <a:xfrm>
            <a:off x="235500" y="6286349"/>
            <a:ext cx="2153238" cy="763500"/>
          </a:xfrm>
          <a:prstGeom prst="rect">
            <a:avLst/>
          </a:prstGeom>
          <a:noFill/>
          <a:ln>
            <a:noFill/>
          </a:ln>
        </p:spPr>
      </p:pic>
      <p:sp>
        <p:nvSpPr>
          <p:cNvPr id="27" name="Google Shape;27;p4"/>
          <p:cNvSpPr txBox="1"/>
          <p:nvPr/>
        </p:nvSpPr>
        <p:spPr>
          <a:xfrm>
            <a:off x="1728150" y="6288725"/>
            <a:ext cx="5687700" cy="66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FRS Radio Basic Training</a:t>
            </a:r>
            <a:endParaRPr sz="1200"/>
          </a:p>
          <a:p>
            <a:pPr indent="0" lvl="0" marL="0" rtl="0" algn="ctr">
              <a:spcBef>
                <a:spcPts val="0"/>
              </a:spcBef>
              <a:spcAft>
                <a:spcPts val="0"/>
              </a:spcAft>
              <a:buNone/>
            </a:pPr>
            <a:r>
              <a:rPr lang="en" sz="1200"/>
              <a:t>For Coastside CERT Branches 1 &amp; 2 Neighborhood Communications</a:t>
            </a:r>
            <a:endParaRPr sz="1200"/>
          </a:p>
          <a:p>
            <a:pPr indent="0" lvl="0" marL="0" rtl="0" algn="ctr">
              <a:spcBef>
                <a:spcPts val="0"/>
              </a:spcBef>
              <a:spcAft>
                <a:spcPts val="0"/>
              </a:spcAft>
              <a:buClr>
                <a:schemeClr val="dk1"/>
              </a:buClr>
              <a:buSzPts val="1100"/>
              <a:buFont typeface="Arial"/>
              <a:buNone/>
            </a:pPr>
            <a:r>
              <a:t/>
            </a:r>
            <a:endParaRPr sz="1200"/>
          </a:p>
        </p:txBody>
      </p:sp>
      <p:pic>
        <p:nvPicPr>
          <p:cNvPr id="28" name="Google Shape;28;p4"/>
          <p:cNvPicPr preferRelativeResize="0"/>
          <p:nvPr/>
        </p:nvPicPr>
        <p:blipFill>
          <a:blip r:embed="rId3">
            <a:alphaModFix/>
          </a:blip>
          <a:stretch>
            <a:fillRect/>
          </a:stretch>
        </p:blipFill>
        <p:spPr>
          <a:xfrm>
            <a:off x="7539950" y="6291325"/>
            <a:ext cx="1256537" cy="5247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 name="Shape 34"/>
        <p:cNvGrpSpPr/>
        <p:nvPr/>
      </p:nvGrpSpPr>
      <p:grpSpPr>
        <a:xfrm>
          <a:off x="0" y="0"/>
          <a:ext cx="0" cy="0"/>
          <a:chOff x="0" y="0"/>
          <a:chExt cx="0" cy="0"/>
        </a:xfrm>
      </p:grpSpPr>
      <p:sp>
        <p:nvSpPr>
          <p:cNvPr id="35" name="Google Shape;35;p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7" name="Shape 37"/>
        <p:cNvGrpSpPr/>
        <p:nvPr/>
      </p:nvGrpSpPr>
      <p:grpSpPr>
        <a:xfrm>
          <a:off x="0" y="0"/>
          <a:ext cx="0" cy="0"/>
          <a:chOff x="0" y="0"/>
          <a:chExt cx="0" cy="0"/>
        </a:xfrm>
      </p:grpSpPr>
      <p:sp>
        <p:nvSpPr>
          <p:cNvPr id="38" name="Google Shape;38;p7"/>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0" name="Google Shape;40;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1" name="Shape 41"/>
        <p:cNvGrpSpPr/>
        <p:nvPr/>
      </p:nvGrpSpPr>
      <p:grpSpPr>
        <a:xfrm>
          <a:off x="0" y="0"/>
          <a:ext cx="0" cy="0"/>
          <a:chOff x="0" y="0"/>
          <a:chExt cx="0" cy="0"/>
        </a:xfrm>
      </p:grpSpPr>
      <p:sp>
        <p:nvSpPr>
          <p:cNvPr id="42" name="Google Shape;42;p8"/>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7" name="Google Shape;47;p9"/>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8" name="Google Shape;48;p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9" name="Google Shape;49;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p10"/>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52" name="Google Shape;52;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2.png"/><Relationship Id="rId2" Type="http://schemas.openxmlformats.org/officeDocument/2006/relationships/image" Target="../media/image24.png"/><Relationship Id="rId3" Type="http://schemas.openxmlformats.org/officeDocument/2006/relationships/image" Target="../media/image1.jp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theme" Target="../theme/theme2.xml"/><Relationship Id="rId14" Type="http://schemas.openxmlformats.org/officeDocument/2006/relationships/slideLayout" Target="../slideLayouts/slideLayout1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1"/>
            <a:ext cx="9144001" cy="1536634"/>
          </a:xfrm>
          <a:prstGeom prst="rect">
            <a:avLst/>
          </a:prstGeom>
          <a:noFill/>
          <a:ln>
            <a:noFill/>
          </a:ln>
        </p:spPr>
      </p:pic>
      <p:sp>
        <p:nvSpPr>
          <p:cNvPr id="7" name="Google Shape;7;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rgbClr val="FFFFFF"/>
              </a:buClr>
              <a:buSzPts val="2800"/>
              <a:buNone/>
              <a:defRPr sz="2800">
                <a:solidFill>
                  <a:srgbClr val="FFFFFF"/>
                </a:solidFill>
              </a:defRPr>
            </a:lvl1pPr>
            <a:lvl2pPr lvl="1">
              <a:spcBef>
                <a:spcPts val="0"/>
              </a:spcBef>
              <a:spcAft>
                <a:spcPts val="0"/>
              </a:spcAft>
              <a:buClr>
                <a:srgbClr val="FFFFFF"/>
              </a:buClr>
              <a:buSzPts val="2800"/>
              <a:buNone/>
              <a:defRPr sz="2800">
                <a:solidFill>
                  <a:srgbClr val="FFFFFF"/>
                </a:solidFill>
              </a:defRPr>
            </a:lvl2pPr>
            <a:lvl3pPr lvl="2">
              <a:spcBef>
                <a:spcPts val="0"/>
              </a:spcBef>
              <a:spcAft>
                <a:spcPts val="0"/>
              </a:spcAft>
              <a:buClr>
                <a:srgbClr val="FFFFFF"/>
              </a:buClr>
              <a:buSzPts val="2800"/>
              <a:buNone/>
              <a:defRPr sz="2800">
                <a:solidFill>
                  <a:srgbClr val="FFFFFF"/>
                </a:solidFill>
              </a:defRPr>
            </a:lvl3pPr>
            <a:lvl4pPr lvl="3">
              <a:spcBef>
                <a:spcPts val="0"/>
              </a:spcBef>
              <a:spcAft>
                <a:spcPts val="0"/>
              </a:spcAft>
              <a:buClr>
                <a:srgbClr val="FFFFFF"/>
              </a:buClr>
              <a:buSzPts val="2800"/>
              <a:buNone/>
              <a:defRPr sz="2800">
                <a:solidFill>
                  <a:srgbClr val="FFFFFF"/>
                </a:solidFill>
              </a:defRPr>
            </a:lvl4pPr>
            <a:lvl5pPr lvl="4">
              <a:spcBef>
                <a:spcPts val="0"/>
              </a:spcBef>
              <a:spcAft>
                <a:spcPts val="0"/>
              </a:spcAft>
              <a:buClr>
                <a:srgbClr val="FFFFFF"/>
              </a:buClr>
              <a:buSzPts val="2800"/>
              <a:buNone/>
              <a:defRPr sz="2800">
                <a:solidFill>
                  <a:srgbClr val="FFFFFF"/>
                </a:solidFill>
              </a:defRPr>
            </a:lvl5pPr>
            <a:lvl6pPr lvl="5">
              <a:spcBef>
                <a:spcPts val="0"/>
              </a:spcBef>
              <a:spcAft>
                <a:spcPts val="0"/>
              </a:spcAft>
              <a:buClr>
                <a:srgbClr val="FFFFFF"/>
              </a:buClr>
              <a:buSzPts val="2800"/>
              <a:buNone/>
              <a:defRPr sz="2800">
                <a:solidFill>
                  <a:srgbClr val="FFFFFF"/>
                </a:solidFill>
              </a:defRPr>
            </a:lvl6pPr>
            <a:lvl7pPr lvl="6">
              <a:spcBef>
                <a:spcPts val="0"/>
              </a:spcBef>
              <a:spcAft>
                <a:spcPts val="0"/>
              </a:spcAft>
              <a:buClr>
                <a:srgbClr val="FFFFFF"/>
              </a:buClr>
              <a:buSzPts val="2800"/>
              <a:buNone/>
              <a:defRPr sz="2800">
                <a:solidFill>
                  <a:srgbClr val="FFFFFF"/>
                </a:solidFill>
              </a:defRPr>
            </a:lvl7pPr>
            <a:lvl8pPr lvl="7">
              <a:spcBef>
                <a:spcPts val="0"/>
              </a:spcBef>
              <a:spcAft>
                <a:spcPts val="0"/>
              </a:spcAft>
              <a:buClr>
                <a:srgbClr val="FFFFFF"/>
              </a:buClr>
              <a:buSzPts val="2800"/>
              <a:buNone/>
              <a:defRPr sz="2800">
                <a:solidFill>
                  <a:srgbClr val="FFFFFF"/>
                </a:solidFill>
              </a:defRPr>
            </a:lvl8pPr>
            <a:lvl9pPr lvl="8">
              <a:spcBef>
                <a:spcPts val="0"/>
              </a:spcBef>
              <a:spcAft>
                <a:spcPts val="0"/>
              </a:spcAft>
              <a:buClr>
                <a:srgbClr val="FFFFFF"/>
              </a:buClr>
              <a:buSzPts val="2800"/>
              <a:buNone/>
              <a:defRPr sz="2800">
                <a:solidFill>
                  <a:srgbClr val="FFFFFF"/>
                </a:solidFill>
              </a:defRPr>
            </a:lvl9pPr>
          </a:lstStyle>
          <a:p/>
        </p:txBody>
      </p:sp>
      <p:sp>
        <p:nvSpPr>
          <p:cNvPr id="8" name="Google Shape;8;p1"/>
          <p:cNvSpPr txBox="1"/>
          <p:nvPr>
            <p:ph idx="1" type="body"/>
          </p:nvPr>
        </p:nvSpPr>
        <p:spPr>
          <a:xfrm>
            <a:off x="311700" y="1765233"/>
            <a:ext cx="8520600" cy="4555200"/>
          </a:xfrm>
          <a:prstGeom prst="rect">
            <a:avLst/>
          </a:prstGeom>
          <a:noFill/>
          <a:ln>
            <a:noFill/>
          </a:ln>
        </p:spPr>
        <p:txBody>
          <a:bodyPr anchorCtr="0" anchor="t" bIns="91425" lIns="91425" spcFirstLastPara="1" rIns="91425" wrap="square" tIns="91425"/>
          <a:lstStyle>
            <a:lvl1pPr indent="-342900" lvl="0" marL="457200">
              <a:lnSpc>
                <a:spcPct val="150000"/>
              </a:lnSpc>
              <a:spcBef>
                <a:spcPts val="0"/>
              </a:spcBef>
              <a:spcAft>
                <a:spcPts val="0"/>
              </a:spcAft>
              <a:buClr>
                <a:schemeClr val="dk2"/>
              </a:buClr>
              <a:buSzPts val="1800"/>
              <a:buChar char="●"/>
              <a:defRPr sz="1800">
                <a:solidFill>
                  <a:schemeClr val="dk2"/>
                </a:solidFill>
              </a:defRPr>
            </a:lvl1pPr>
            <a:lvl2pPr indent="-317500" lvl="1" marL="914400">
              <a:lnSpc>
                <a:spcPct val="150000"/>
              </a:lnSpc>
              <a:spcBef>
                <a:spcPts val="1600"/>
              </a:spcBef>
              <a:spcAft>
                <a:spcPts val="0"/>
              </a:spcAft>
              <a:buClr>
                <a:schemeClr val="dk2"/>
              </a:buClr>
              <a:buSzPts val="1400"/>
              <a:buChar char="○"/>
              <a:defRPr>
                <a:solidFill>
                  <a:schemeClr val="dk2"/>
                </a:solidFill>
              </a:defRPr>
            </a:lvl2pPr>
            <a:lvl3pPr indent="-317500" lvl="2" marL="1371600">
              <a:lnSpc>
                <a:spcPct val="150000"/>
              </a:lnSpc>
              <a:spcBef>
                <a:spcPts val="1600"/>
              </a:spcBef>
              <a:spcAft>
                <a:spcPts val="0"/>
              </a:spcAft>
              <a:buClr>
                <a:schemeClr val="dk2"/>
              </a:buClr>
              <a:buSzPts val="1400"/>
              <a:buChar char="■"/>
              <a:defRPr>
                <a:solidFill>
                  <a:schemeClr val="dk2"/>
                </a:solidFill>
              </a:defRPr>
            </a:lvl3pPr>
            <a:lvl4pPr indent="-317500" lvl="3" marL="1828800">
              <a:lnSpc>
                <a:spcPct val="150000"/>
              </a:lnSpc>
              <a:spcBef>
                <a:spcPts val="1600"/>
              </a:spcBef>
              <a:spcAft>
                <a:spcPts val="0"/>
              </a:spcAft>
              <a:buClr>
                <a:schemeClr val="dk2"/>
              </a:buClr>
              <a:buSzPts val="1400"/>
              <a:buChar char="●"/>
              <a:defRPr>
                <a:solidFill>
                  <a:schemeClr val="dk2"/>
                </a:solidFill>
              </a:defRPr>
            </a:lvl4pPr>
            <a:lvl5pPr indent="-317500" lvl="4" marL="2286000">
              <a:lnSpc>
                <a:spcPct val="150000"/>
              </a:lnSpc>
              <a:spcBef>
                <a:spcPts val="1600"/>
              </a:spcBef>
              <a:spcAft>
                <a:spcPts val="0"/>
              </a:spcAft>
              <a:buClr>
                <a:schemeClr val="dk2"/>
              </a:buClr>
              <a:buSzPts val="1400"/>
              <a:buChar char="○"/>
              <a:defRPr>
                <a:solidFill>
                  <a:schemeClr val="dk2"/>
                </a:solidFill>
              </a:defRPr>
            </a:lvl5pPr>
            <a:lvl6pPr indent="-317500" lvl="5" marL="2743200">
              <a:lnSpc>
                <a:spcPct val="150000"/>
              </a:lnSpc>
              <a:spcBef>
                <a:spcPts val="1600"/>
              </a:spcBef>
              <a:spcAft>
                <a:spcPts val="0"/>
              </a:spcAft>
              <a:buClr>
                <a:schemeClr val="dk2"/>
              </a:buClr>
              <a:buSzPts val="1400"/>
              <a:buChar char="■"/>
              <a:defRPr>
                <a:solidFill>
                  <a:schemeClr val="dk2"/>
                </a:solidFill>
              </a:defRPr>
            </a:lvl6pPr>
            <a:lvl7pPr indent="-317500" lvl="6" marL="3200400">
              <a:lnSpc>
                <a:spcPct val="150000"/>
              </a:lnSpc>
              <a:spcBef>
                <a:spcPts val="1600"/>
              </a:spcBef>
              <a:spcAft>
                <a:spcPts val="0"/>
              </a:spcAft>
              <a:buClr>
                <a:schemeClr val="dk2"/>
              </a:buClr>
              <a:buSzPts val="1400"/>
              <a:buChar char="●"/>
              <a:defRPr>
                <a:solidFill>
                  <a:schemeClr val="dk2"/>
                </a:solidFill>
              </a:defRPr>
            </a:lvl7pPr>
            <a:lvl8pPr indent="-317500" lvl="7" marL="3657600">
              <a:lnSpc>
                <a:spcPct val="150000"/>
              </a:lnSpc>
              <a:spcBef>
                <a:spcPts val="1600"/>
              </a:spcBef>
              <a:spcAft>
                <a:spcPts val="0"/>
              </a:spcAft>
              <a:buClr>
                <a:schemeClr val="dk2"/>
              </a:buClr>
              <a:buSzPts val="1400"/>
              <a:buChar char="○"/>
              <a:defRPr>
                <a:solidFill>
                  <a:schemeClr val="dk2"/>
                </a:solidFill>
              </a:defRPr>
            </a:lvl8pPr>
            <a:lvl9pPr indent="-317500" lvl="8" marL="4114800">
              <a:lnSpc>
                <a:spcPct val="150000"/>
              </a:lnSpc>
              <a:spcBef>
                <a:spcPts val="1600"/>
              </a:spcBef>
              <a:spcAft>
                <a:spcPts val="1600"/>
              </a:spcAft>
              <a:buClr>
                <a:schemeClr val="dk2"/>
              </a:buClr>
              <a:buSzPts val="1400"/>
              <a:buChar char="■"/>
              <a:defRPr>
                <a:solidFill>
                  <a:schemeClr val="dk2"/>
                </a:solidFill>
              </a:defRPr>
            </a:lvl9pPr>
          </a:lstStyle>
          <a:p/>
        </p:txBody>
      </p:sp>
      <p:sp>
        <p:nvSpPr>
          <p:cNvPr id="9" name="Google Shape;9;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p:nvPr/>
        </p:nvSpPr>
        <p:spPr>
          <a:xfrm>
            <a:off x="-9875" y="6188650"/>
            <a:ext cx="9153900" cy="6693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1"/>
          <p:cNvPicPr preferRelativeResize="0"/>
          <p:nvPr/>
        </p:nvPicPr>
        <p:blipFill>
          <a:blip r:embed="rId2">
            <a:alphaModFix/>
          </a:blip>
          <a:stretch>
            <a:fillRect/>
          </a:stretch>
        </p:blipFill>
        <p:spPr>
          <a:xfrm>
            <a:off x="235500" y="6286349"/>
            <a:ext cx="2153238" cy="763500"/>
          </a:xfrm>
          <a:prstGeom prst="rect">
            <a:avLst/>
          </a:prstGeom>
          <a:noFill/>
          <a:ln>
            <a:noFill/>
          </a:ln>
        </p:spPr>
      </p:pic>
      <p:sp>
        <p:nvSpPr>
          <p:cNvPr id="12" name="Google Shape;12;p1"/>
          <p:cNvSpPr txBox="1"/>
          <p:nvPr/>
        </p:nvSpPr>
        <p:spPr>
          <a:xfrm>
            <a:off x="1728150" y="6288725"/>
            <a:ext cx="5687700" cy="66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FRS Radio Basic Training</a:t>
            </a:r>
            <a:endParaRPr sz="1200"/>
          </a:p>
          <a:p>
            <a:pPr indent="0" lvl="0" marL="0" rtl="0" algn="ctr">
              <a:spcBef>
                <a:spcPts val="0"/>
              </a:spcBef>
              <a:spcAft>
                <a:spcPts val="0"/>
              </a:spcAft>
              <a:buNone/>
            </a:pPr>
            <a:r>
              <a:rPr lang="en" sz="1200"/>
              <a:t>For Coastside CERT Branches 1 &amp; 2 Neighborhood Communications</a:t>
            </a:r>
            <a:endParaRPr sz="1200"/>
          </a:p>
          <a:p>
            <a:pPr indent="0" lvl="0" marL="0" rtl="0" algn="ctr">
              <a:spcBef>
                <a:spcPts val="0"/>
              </a:spcBef>
              <a:spcAft>
                <a:spcPts val="0"/>
              </a:spcAft>
              <a:buNone/>
            </a:pPr>
            <a:r>
              <a:t/>
            </a:r>
            <a:endParaRPr sz="1200"/>
          </a:p>
        </p:txBody>
      </p:sp>
      <p:pic>
        <p:nvPicPr>
          <p:cNvPr id="13" name="Google Shape;13;p1"/>
          <p:cNvPicPr preferRelativeResize="0"/>
          <p:nvPr/>
        </p:nvPicPr>
        <p:blipFill>
          <a:blip r:embed="rId3">
            <a:alphaModFix/>
          </a:blip>
          <a:stretch>
            <a:fillRect/>
          </a:stretch>
        </p:blipFill>
        <p:spPr>
          <a:xfrm>
            <a:off x="7539950" y="6291325"/>
            <a:ext cx="1256537" cy="5247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9.jpg"/><Relationship Id="rId7" Type="http://schemas.openxmlformats.org/officeDocument/2006/relationships/image" Target="../media/image17.png"/><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5.png"/><Relationship Id="rId13" Type="http://schemas.openxmlformats.org/officeDocument/2006/relationships/image" Target="../media/image19.png"/><Relationship Id="rId12"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4.png"/><Relationship Id="rId1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9.jpg"/><Relationship Id="rId7" Type="http://schemas.openxmlformats.org/officeDocument/2006/relationships/image" Target="../media/image17.png"/><Relationship Id="rId8"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3"/>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000000"/>
                </a:solidFill>
              </a:rPr>
              <a:t>FRS Radio Basic Training</a:t>
            </a:r>
            <a:endParaRPr>
              <a:solidFill>
                <a:srgbClr val="000000"/>
              </a:solidFill>
            </a:endParaRPr>
          </a:p>
        </p:txBody>
      </p:sp>
      <p:sp>
        <p:nvSpPr>
          <p:cNvPr id="64" name="Google Shape;64;p13"/>
          <p:cNvSpPr txBox="1"/>
          <p:nvPr>
            <p:ph idx="1" type="subTitle"/>
          </p:nvPr>
        </p:nvSpPr>
        <p:spPr>
          <a:xfrm>
            <a:off x="335850" y="3729683"/>
            <a:ext cx="8472300" cy="163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 Coastside CERT Branches 1 &amp; 2 </a:t>
            </a:r>
            <a:endParaRPr/>
          </a:p>
          <a:p>
            <a:pPr indent="0" lvl="0" marL="0" rtl="0" algn="ctr">
              <a:spcBef>
                <a:spcPts val="0"/>
              </a:spcBef>
              <a:spcAft>
                <a:spcPts val="0"/>
              </a:spcAft>
              <a:buNone/>
            </a:pPr>
            <a:r>
              <a:rPr lang="en"/>
              <a:t>Neighborhood Communications</a:t>
            </a:r>
            <a:endParaRPr/>
          </a:p>
          <a:p>
            <a:pPr indent="0" lvl="0" marL="0" rtl="0" algn="ctr">
              <a:spcBef>
                <a:spcPts val="0"/>
              </a:spcBef>
              <a:spcAft>
                <a:spcPts val="0"/>
              </a:spcAft>
              <a:buNone/>
            </a:pPr>
            <a:r>
              <a:rPr lang="en" sz="800"/>
              <a:t>v.2018081</a:t>
            </a:r>
            <a:endParaRPr sz="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1: Battery insertion and maintenance</a:t>
            </a:r>
            <a:endParaRPr/>
          </a:p>
        </p:txBody>
      </p:sp>
      <p:sp>
        <p:nvSpPr>
          <p:cNvPr id="183" name="Google Shape;183;p22"/>
          <p:cNvSpPr txBox="1"/>
          <p:nvPr>
            <p:ph idx="1" type="body"/>
          </p:nvPr>
        </p:nvSpPr>
        <p:spPr>
          <a:xfrm>
            <a:off x="311700" y="174708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exercise we will review battery changes:</a:t>
            </a:r>
            <a:endParaRPr/>
          </a:p>
          <a:p>
            <a:pPr indent="0" lvl="0" marL="457200" rtl="0" algn="l">
              <a:spcBef>
                <a:spcPts val="1600"/>
              </a:spcBef>
              <a:spcAft>
                <a:spcPts val="1600"/>
              </a:spcAft>
              <a:buNone/>
            </a:pPr>
            <a:r>
              <a:t/>
            </a:r>
            <a:endParaRPr/>
          </a:p>
        </p:txBody>
      </p:sp>
      <p:pic>
        <p:nvPicPr>
          <p:cNvPr id="184" name="Google Shape;184;p22"/>
          <p:cNvPicPr preferRelativeResize="0"/>
          <p:nvPr/>
        </p:nvPicPr>
        <p:blipFill>
          <a:blip r:embed="rId3">
            <a:alphaModFix/>
          </a:blip>
          <a:stretch>
            <a:fillRect/>
          </a:stretch>
        </p:blipFill>
        <p:spPr>
          <a:xfrm>
            <a:off x="1524000" y="2298025"/>
            <a:ext cx="5775038" cy="40042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Control Notes &amp; Maintaining FRS radios</a:t>
            </a:r>
            <a:endParaRPr/>
          </a:p>
        </p:txBody>
      </p:sp>
      <p:sp>
        <p:nvSpPr>
          <p:cNvPr id="190" name="Google Shape;190;p23"/>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Radio Controls</a:t>
            </a:r>
            <a:endParaRPr>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On-Off / Volume Control</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Channel Selector via MENU Keypad</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Functions selected with </a:t>
            </a:r>
            <a:r>
              <a:rPr lang="en" sz="1800">
                <a:solidFill>
                  <a:srgbClr val="000000"/>
                </a:solidFill>
              </a:rPr>
              <a:t>sequential</a:t>
            </a:r>
            <a:r>
              <a:rPr lang="en" sz="1800">
                <a:solidFill>
                  <a:srgbClr val="000000"/>
                </a:solidFill>
              </a:rPr>
              <a:t> pressing of the MENU keypad.</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‘‘Private’ Line (PL) Codes. (Not used for CERT </a:t>
            </a:r>
            <a:r>
              <a:rPr lang="en" sz="1800">
                <a:solidFill>
                  <a:srgbClr val="000000"/>
                </a:solidFill>
              </a:rPr>
              <a:t>activities</a:t>
            </a:r>
            <a:r>
              <a:rPr lang="en" sz="1800">
                <a:solidFill>
                  <a:srgbClr val="000000"/>
                </a:solidFill>
              </a:rPr>
              <a:t>).</a:t>
            </a:r>
            <a:endParaRPr sz="1800">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Other</a:t>
            </a:r>
            <a:endParaRPr>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Store radios in a safe place with extra batteries &amp; instruction Manual</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When radios are not in use, remove batteries as they may discharge accidentally or leak corrosive battery chemistry. Store in plastic baggies.</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Use the radios frequently for fun and practice</a:t>
            </a:r>
            <a:endParaRPr sz="18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2: Working with the keypad lock</a:t>
            </a:r>
            <a:endParaRPr/>
          </a:p>
        </p:txBody>
      </p:sp>
      <p:sp>
        <p:nvSpPr>
          <p:cNvPr id="196" name="Google Shape;196;p24"/>
          <p:cNvSpPr txBox="1"/>
          <p:nvPr>
            <p:ph idx="1" type="body"/>
          </p:nvPr>
        </p:nvSpPr>
        <p:spPr>
          <a:xfrm>
            <a:off x="623400" y="1929125"/>
            <a:ext cx="8520600" cy="4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exercise you will learn use of Keypad Lock:</a:t>
            </a:r>
            <a:endParaRPr/>
          </a:p>
          <a:p>
            <a:pPr indent="0" lvl="0" marL="0" rtl="0" algn="l">
              <a:spcBef>
                <a:spcPts val="1600"/>
              </a:spcBef>
              <a:spcAft>
                <a:spcPts val="1600"/>
              </a:spcAft>
              <a:buNone/>
            </a:pPr>
            <a:r>
              <a:t/>
            </a:r>
            <a:endParaRPr/>
          </a:p>
        </p:txBody>
      </p:sp>
      <p:pic>
        <p:nvPicPr>
          <p:cNvPr id="197" name="Google Shape;197;p24"/>
          <p:cNvPicPr preferRelativeResize="0"/>
          <p:nvPr/>
        </p:nvPicPr>
        <p:blipFill>
          <a:blip r:embed="rId3">
            <a:alphaModFix/>
          </a:blip>
          <a:stretch>
            <a:fillRect/>
          </a:stretch>
        </p:blipFill>
        <p:spPr>
          <a:xfrm>
            <a:off x="4263400" y="2331725"/>
            <a:ext cx="3737600" cy="3737600"/>
          </a:xfrm>
          <a:prstGeom prst="rect">
            <a:avLst/>
          </a:prstGeom>
          <a:noFill/>
          <a:ln>
            <a:noFill/>
          </a:ln>
        </p:spPr>
      </p:pic>
      <p:sp>
        <p:nvSpPr>
          <p:cNvPr id="198" name="Google Shape;198;p24"/>
          <p:cNvSpPr txBox="1"/>
          <p:nvPr/>
        </p:nvSpPr>
        <p:spPr>
          <a:xfrm>
            <a:off x="1260425" y="2624325"/>
            <a:ext cx="2023200" cy="5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Keypad Lock Icon</a:t>
            </a:r>
            <a:endParaRPr sz="1800"/>
          </a:p>
        </p:txBody>
      </p:sp>
      <p:cxnSp>
        <p:nvCxnSpPr>
          <p:cNvPr id="199" name="Google Shape;199;p24"/>
          <p:cNvCxnSpPr>
            <a:stCxn id="198" idx="3"/>
          </p:cNvCxnSpPr>
          <p:nvPr/>
        </p:nvCxnSpPr>
        <p:spPr>
          <a:xfrm>
            <a:off x="3283625" y="2881575"/>
            <a:ext cx="2553300" cy="967200"/>
          </a:xfrm>
          <a:prstGeom prst="straightConnector1">
            <a:avLst/>
          </a:prstGeom>
          <a:noFill/>
          <a:ln cap="flat" cmpd="sng" w="38100">
            <a:solidFill>
              <a:srgbClr val="0000FF"/>
            </a:solidFill>
            <a:prstDash val="solid"/>
            <a:round/>
            <a:headEnd len="med" w="med" type="none"/>
            <a:tailEnd len="med" w="med" type="triangle"/>
          </a:ln>
        </p:spPr>
      </p:cxnSp>
      <p:sp>
        <p:nvSpPr>
          <p:cNvPr id="200" name="Google Shape;200;p24"/>
          <p:cNvSpPr txBox="1"/>
          <p:nvPr/>
        </p:nvSpPr>
        <p:spPr>
          <a:xfrm>
            <a:off x="778775" y="3304075"/>
            <a:ext cx="37377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Keypad lock toggles On and Off with 3 Second press of LOCK button</a:t>
            </a:r>
            <a:endParaRPr sz="1800"/>
          </a:p>
        </p:txBody>
      </p:sp>
      <p:cxnSp>
        <p:nvCxnSpPr>
          <p:cNvPr id="201" name="Google Shape;201;p24"/>
          <p:cNvCxnSpPr/>
          <p:nvPr/>
        </p:nvCxnSpPr>
        <p:spPr>
          <a:xfrm>
            <a:off x="4174925" y="3866375"/>
            <a:ext cx="1167900" cy="900000"/>
          </a:xfrm>
          <a:prstGeom prst="straightConnector1">
            <a:avLst/>
          </a:prstGeom>
          <a:noFill/>
          <a:ln cap="flat" cmpd="sng" w="38100">
            <a:solidFill>
              <a:srgbClr val="FF0000"/>
            </a:solidFill>
            <a:prstDash val="solid"/>
            <a:round/>
            <a:headEnd len="med" w="med" type="none"/>
            <a:tailEnd len="med" w="med" type="triangle"/>
          </a:ln>
        </p:spPr>
      </p:cxnSp>
      <p:sp>
        <p:nvSpPr>
          <p:cNvPr id="202" name="Google Shape;202;p24"/>
          <p:cNvSpPr txBox="1"/>
          <p:nvPr/>
        </p:nvSpPr>
        <p:spPr>
          <a:xfrm>
            <a:off x="204425" y="4688625"/>
            <a:ext cx="4311900" cy="10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Be aware a</a:t>
            </a:r>
            <a:r>
              <a:rPr lang="en" sz="1800"/>
              <a:t> short press of this button will send a Ring Tone to all other radios using this channel</a:t>
            </a:r>
            <a:endParaRPr sz="1800"/>
          </a:p>
        </p:txBody>
      </p:sp>
      <p:sp>
        <p:nvSpPr>
          <p:cNvPr id="203" name="Google Shape;203;p24"/>
          <p:cNvSpPr txBox="1"/>
          <p:nvPr/>
        </p:nvSpPr>
        <p:spPr>
          <a:xfrm>
            <a:off x="3002750" y="5073525"/>
            <a:ext cx="73479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to expect (or why can’t you hear me now?)</a:t>
            </a:r>
            <a:endParaRPr/>
          </a:p>
        </p:txBody>
      </p:sp>
      <p:sp>
        <p:nvSpPr>
          <p:cNvPr id="209" name="Google Shape;209;p25"/>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Your are too far away from each other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Obstructions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Wrong channel and/or Privacy (PL) Code selected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Other responders may not hear you, too weak, poor location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Channels may be crowded causing interference or noise ( move to alternate channel if required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Feedback from other channels ( too close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Someone has VOX enabled, their radio is intermittently transmitting noise or spurous conversations.</a:t>
            </a:r>
            <a:endParaRPr>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to use your radio</a:t>
            </a:r>
            <a:endParaRPr/>
          </a:p>
        </p:txBody>
      </p:sp>
      <p:sp>
        <p:nvSpPr>
          <p:cNvPr id="215" name="Google Shape;215;p26"/>
          <p:cNvSpPr txBox="1"/>
          <p:nvPr>
            <p:ph idx="1" type="body"/>
          </p:nvPr>
        </p:nvSpPr>
        <p:spPr>
          <a:xfrm>
            <a:off x="157425" y="1748108"/>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Selecting channel and PL ( PL is to be turned OFF during emergencies).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Hold the microphone a fist’s width away from your face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Talk across the microphone, not into it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Speak in a normal voice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Don’t raise your voice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Use clear pronunciation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If adjacent noises obscure your speech shift your location. Don’t talk louder</a:t>
            </a:r>
            <a:endParaRPr>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radio details</a:t>
            </a:r>
            <a:endParaRPr/>
          </a:p>
        </p:txBody>
      </p:sp>
      <p:sp>
        <p:nvSpPr>
          <p:cNvPr id="221" name="Google Shape;221;p27"/>
          <p:cNvSpPr txBox="1"/>
          <p:nvPr>
            <p:ph idx="1" type="body"/>
          </p:nvPr>
        </p:nvSpPr>
        <p:spPr>
          <a:xfrm>
            <a:off x="311700" y="1782358"/>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PTT = Push to talk</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Lock the channel. Don’t accidently switch channel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Spare batteries – You run longer.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Earphones – Listen hands free. Battery lasts longer.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Do NOT use VOX in emergency or group activities.</a:t>
            </a:r>
            <a:endParaRPr>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2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3: Adjusting the channel </a:t>
            </a:r>
            <a:endParaRPr/>
          </a:p>
        </p:txBody>
      </p:sp>
      <p:sp>
        <p:nvSpPr>
          <p:cNvPr id="227" name="Google Shape;227;p28"/>
          <p:cNvSpPr txBox="1"/>
          <p:nvPr>
            <p:ph idx="1" type="body"/>
          </p:nvPr>
        </p:nvSpPr>
        <p:spPr>
          <a:xfrm>
            <a:off x="105950" y="1816650"/>
            <a:ext cx="8391600" cy="54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exercise Adjust your Radio to Channel 8:</a:t>
            </a:r>
            <a:endParaRPr/>
          </a:p>
          <a:p>
            <a:pPr indent="-342900" lvl="0" marL="457200" rtl="0" algn="l">
              <a:spcBef>
                <a:spcPts val="1600"/>
              </a:spcBef>
              <a:spcAft>
                <a:spcPts val="0"/>
              </a:spcAft>
              <a:buSzPts val="1800"/>
              <a:buChar char="●"/>
            </a:pPr>
            <a:r>
              <a:t/>
            </a:r>
            <a:endParaRPr/>
          </a:p>
        </p:txBody>
      </p:sp>
      <p:pic>
        <p:nvPicPr>
          <p:cNvPr id="228" name="Google Shape;228;p28"/>
          <p:cNvPicPr preferRelativeResize="0"/>
          <p:nvPr/>
        </p:nvPicPr>
        <p:blipFill>
          <a:blip r:embed="rId3">
            <a:alphaModFix/>
          </a:blip>
          <a:stretch>
            <a:fillRect/>
          </a:stretch>
        </p:blipFill>
        <p:spPr>
          <a:xfrm>
            <a:off x="4177675" y="2263675"/>
            <a:ext cx="3822800" cy="3822800"/>
          </a:xfrm>
          <a:prstGeom prst="rect">
            <a:avLst/>
          </a:prstGeom>
          <a:noFill/>
          <a:ln>
            <a:noFill/>
          </a:ln>
        </p:spPr>
      </p:pic>
      <p:sp>
        <p:nvSpPr>
          <p:cNvPr id="229" name="Google Shape;229;p28"/>
          <p:cNvSpPr txBox="1"/>
          <p:nvPr/>
        </p:nvSpPr>
        <p:spPr>
          <a:xfrm>
            <a:off x="311700" y="2592325"/>
            <a:ext cx="36423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Press </a:t>
            </a:r>
            <a:r>
              <a:rPr b="1" lang="en" sz="1800"/>
              <a:t>MENU</a:t>
            </a:r>
            <a:r>
              <a:rPr lang="en" sz="1800"/>
              <a:t> button Once. Channel number begins flashing.</a:t>
            </a:r>
            <a:endParaRPr sz="1800"/>
          </a:p>
        </p:txBody>
      </p:sp>
      <p:cxnSp>
        <p:nvCxnSpPr>
          <p:cNvPr id="230" name="Google Shape;230;p28"/>
          <p:cNvCxnSpPr>
            <a:stCxn id="229" idx="3"/>
          </p:cNvCxnSpPr>
          <p:nvPr/>
        </p:nvCxnSpPr>
        <p:spPr>
          <a:xfrm>
            <a:off x="3954000" y="2974075"/>
            <a:ext cx="1989000" cy="1723500"/>
          </a:xfrm>
          <a:prstGeom prst="straightConnector1">
            <a:avLst/>
          </a:prstGeom>
          <a:noFill/>
          <a:ln cap="flat" cmpd="sng" w="38100">
            <a:solidFill>
              <a:srgbClr val="FF0000"/>
            </a:solidFill>
            <a:prstDash val="solid"/>
            <a:round/>
            <a:headEnd len="med" w="med" type="none"/>
            <a:tailEnd len="med" w="med" type="triangle"/>
          </a:ln>
        </p:spPr>
      </p:cxnSp>
      <p:sp>
        <p:nvSpPr>
          <p:cNvPr id="231" name="Google Shape;231;p28"/>
          <p:cNvSpPr txBox="1"/>
          <p:nvPr/>
        </p:nvSpPr>
        <p:spPr>
          <a:xfrm>
            <a:off x="422400" y="4350275"/>
            <a:ext cx="32919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Press </a:t>
            </a:r>
            <a:r>
              <a:rPr b="1" lang="en" sz="1800"/>
              <a:t>Up</a:t>
            </a:r>
            <a:r>
              <a:rPr lang="en" sz="1800"/>
              <a:t> or </a:t>
            </a:r>
            <a:r>
              <a:rPr b="1" lang="en" sz="1800"/>
              <a:t>Down</a:t>
            </a:r>
            <a:r>
              <a:rPr lang="en" sz="1800"/>
              <a:t> Arrow Keys for Channel selection.</a:t>
            </a:r>
            <a:endParaRPr sz="1800"/>
          </a:p>
        </p:txBody>
      </p:sp>
      <p:cxnSp>
        <p:nvCxnSpPr>
          <p:cNvPr id="232" name="Google Shape;232;p28"/>
          <p:cNvCxnSpPr>
            <a:stCxn id="231" idx="3"/>
          </p:cNvCxnSpPr>
          <p:nvPr/>
        </p:nvCxnSpPr>
        <p:spPr>
          <a:xfrm>
            <a:off x="3714300" y="4732025"/>
            <a:ext cx="1997400" cy="415800"/>
          </a:xfrm>
          <a:prstGeom prst="straightConnector1">
            <a:avLst/>
          </a:prstGeom>
          <a:noFill/>
          <a:ln cap="flat" cmpd="sng" w="38100">
            <a:solidFill>
              <a:srgbClr val="FF0000"/>
            </a:solidFill>
            <a:prstDash val="solid"/>
            <a:round/>
            <a:headEnd len="med" w="med" type="none"/>
            <a:tailEnd len="med" w="med" type="triangle"/>
          </a:ln>
        </p:spPr>
      </p:cxnSp>
      <p:sp>
        <p:nvSpPr>
          <p:cNvPr id="233" name="Google Shape;233;p28"/>
          <p:cNvSpPr txBox="1"/>
          <p:nvPr/>
        </p:nvSpPr>
        <p:spPr>
          <a:xfrm>
            <a:off x="857450" y="5389650"/>
            <a:ext cx="3524100" cy="6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Press </a:t>
            </a:r>
            <a:r>
              <a:rPr b="1" lang="en" sz="1800"/>
              <a:t>PTT </a:t>
            </a:r>
            <a:r>
              <a:rPr lang="en" sz="1800"/>
              <a:t>Button to return to normal operation.</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2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Best practices</a:t>
            </a:r>
            <a:endParaRPr/>
          </a:p>
        </p:txBody>
      </p:sp>
      <p:sp>
        <p:nvSpPr>
          <p:cNvPr id="239" name="Google Shape;239;p29"/>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Organize your thoughts &amp; follow the protocol.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Write your message out and speak it slowly. Your message is being written down as you speak.</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Pass accurate &amp; timely information from the sender to the receiver.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Transmit only when necessary.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Limit your transmission time.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Avoid use of sensitive information over the air. Send personal names, addresses only when necessary.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Use plain English, no TV, CB Slang or “10  codes”</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Best practices</a:t>
            </a:r>
            <a:endParaRPr/>
          </a:p>
        </p:txBody>
      </p:sp>
      <p:sp>
        <p:nvSpPr>
          <p:cNvPr id="245" name="Google Shape;245;p30"/>
          <p:cNvSpPr txBox="1"/>
          <p:nvPr>
            <p:ph idx="1" type="body"/>
          </p:nvPr>
        </p:nvSpPr>
        <p:spPr>
          <a:xfrm>
            <a:off x="225975" y="169668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Speak slowly and clearly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Avoid pauses on the air. Release PTT when thinking.</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Know what you are going to say BEFORE you key the mike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Check for proper channel, GROUP &amp; PL code</a:t>
            </a:r>
            <a:endParaRPr>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Note: Use GROUP “off,” PL Code “0” (none) or “Off” for emergency communications</a:t>
            </a:r>
            <a:endParaRPr sz="18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MODE Not used</a:t>
            </a:r>
            <a:endParaRPr/>
          </a:p>
        </p:txBody>
      </p:sp>
      <p:sp>
        <p:nvSpPr>
          <p:cNvPr id="251" name="Google Shape;251;p31"/>
          <p:cNvSpPr txBox="1"/>
          <p:nvPr>
            <p:ph idx="1" type="body"/>
          </p:nvPr>
        </p:nvSpPr>
        <p:spPr>
          <a:xfrm>
            <a:off x="285275" y="1710808"/>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exercise you will Disable Privacy Codes and see Menu Structure:</a:t>
            </a:r>
            <a:endParaRPr/>
          </a:p>
          <a:p>
            <a:pPr indent="0" lvl="0" marL="457200" rtl="0" algn="l">
              <a:spcBef>
                <a:spcPts val="1600"/>
              </a:spcBef>
              <a:spcAft>
                <a:spcPts val="1600"/>
              </a:spcAft>
              <a:buNone/>
            </a:pPr>
            <a:r>
              <a:t/>
            </a:r>
            <a:endParaRPr/>
          </a:p>
        </p:txBody>
      </p:sp>
      <p:pic>
        <p:nvPicPr>
          <p:cNvPr id="252" name="Google Shape;252;p31"/>
          <p:cNvPicPr preferRelativeResize="0"/>
          <p:nvPr/>
        </p:nvPicPr>
        <p:blipFill>
          <a:blip r:embed="rId3">
            <a:alphaModFix/>
          </a:blip>
          <a:stretch>
            <a:fillRect/>
          </a:stretch>
        </p:blipFill>
        <p:spPr>
          <a:xfrm>
            <a:off x="97375" y="1599400"/>
            <a:ext cx="9046628" cy="3924519"/>
          </a:xfrm>
          <a:prstGeom prst="rect">
            <a:avLst/>
          </a:prstGeom>
          <a:noFill/>
          <a:ln>
            <a:noFill/>
          </a:ln>
        </p:spPr>
      </p:pic>
      <p:sp>
        <p:nvSpPr>
          <p:cNvPr id="253" name="Google Shape;253;p31"/>
          <p:cNvSpPr txBox="1"/>
          <p:nvPr/>
        </p:nvSpPr>
        <p:spPr>
          <a:xfrm>
            <a:off x="957275" y="5523925"/>
            <a:ext cx="7176600" cy="6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Model GXT1000 P removed Group Mode from the operating menu.</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CERT team: Basic disaster communications</a:t>
            </a:r>
            <a:endParaRPr/>
          </a:p>
        </p:txBody>
      </p:sp>
      <p:sp>
        <p:nvSpPr>
          <p:cNvPr id="70" name="Google Shape;70;p14"/>
          <p:cNvSpPr txBox="1"/>
          <p:nvPr/>
        </p:nvSpPr>
        <p:spPr>
          <a:xfrm>
            <a:off x="902775" y="1857475"/>
            <a:ext cx="7338600" cy="5532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Coastside </a:t>
            </a:r>
            <a:r>
              <a:rPr lang="en" sz="2400">
                <a:solidFill>
                  <a:srgbClr val="FFFFFF"/>
                </a:solidFill>
              </a:rPr>
              <a:t>Emergency Operations Center (CEOC)</a:t>
            </a:r>
            <a:endParaRPr sz="2400">
              <a:solidFill>
                <a:srgbClr val="FFFFFF"/>
              </a:solidFill>
            </a:endParaRPr>
          </a:p>
        </p:txBody>
      </p:sp>
      <p:sp>
        <p:nvSpPr>
          <p:cNvPr id="71" name="Google Shape;71;p14"/>
          <p:cNvSpPr txBox="1"/>
          <p:nvPr/>
        </p:nvSpPr>
        <p:spPr>
          <a:xfrm>
            <a:off x="676800" y="5712967"/>
            <a:ext cx="1326300" cy="37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CERT Team #1</a:t>
            </a:r>
            <a:endParaRPr sz="1200"/>
          </a:p>
        </p:txBody>
      </p:sp>
      <p:sp>
        <p:nvSpPr>
          <p:cNvPr id="72" name="Google Shape;72;p14"/>
          <p:cNvSpPr txBox="1"/>
          <p:nvPr/>
        </p:nvSpPr>
        <p:spPr>
          <a:xfrm>
            <a:off x="2396475" y="3652426"/>
            <a:ext cx="4351200" cy="5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Coastside CERT Branches 1 &amp; 2</a:t>
            </a:r>
            <a:endParaRPr sz="1200"/>
          </a:p>
          <a:p>
            <a:pPr indent="0" lvl="0" marL="0" rtl="0" algn="ctr">
              <a:spcBef>
                <a:spcPts val="0"/>
              </a:spcBef>
              <a:spcAft>
                <a:spcPts val="0"/>
              </a:spcAft>
              <a:buNone/>
            </a:pPr>
            <a:r>
              <a:rPr lang="en" sz="1200"/>
              <a:t>We use FRS radios for neighborhood communications.</a:t>
            </a:r>
            <a:endParaRPr sz="1200"/>
          </a:p>
        </p:txBody>
      </p:sp>
      <p:pic>
        <p:nvPicPr>
          <p:cNvPr id="73" name="Google Shape;73;p14"/>
          <p:cNvPicPr preferRelativeResize="0"/>
          <p:nvPr/>
        </p:nvPicPr>
        <p:blipFill>
          <a:blip r:embed="rId3">
            <a:alphaModFix/>
          </a:blip>
          <a:stretch>
            <a:fillRect/>
          </a:stretch>
        </p:blipFill>
        <p:spPr>
          <a:xfrm>
            <a:off x="5076570" y="4921112"/>
            <a:ext cx="349091" cy="917400"/>
          </a:xfrm>
          <a:prstGeom prst="rect">
            <a:avLst/>
          </a:prstGeom>
          <a:noFill/>
          <a:ln>
            <a:noFill/>
          </a:ln>
        </p:spPr>
      </p:pic>
      <p:pic>
        <p:nvPicPr>
          <p:cNvPr id="74" name="Google Shape;74;p14"/>
          <p:cNvPicPr preferRelativeResize="0"/>
          <p:nvPr/>
        </p:nvPicPr>
        <p:blipFill>
          <a:blip r:embed="rId3">
            <a:alphaModFix/>
          </a:blip>
          <a:stretch>
            <a:fillRect/>
          </a:stretch>
        </p:blipFill>
        <p:spPr>
          <a:xfrm>
            <a:off x="6628737" y="4921112"/>
            <a:ext cx="370325" cy="973203"/>
          </a:xfrm>
          <a:prstGeom prst="rect">
            <a:avLst/>
          </a:prstGeom>
          <a:noFill/>
          <a:ln>
            <a:noFill/>
          </a:ln>
        </p:spPr>
      </p:pic>
      <p:pic>
        <p:nvPicPr>
          <p:cNvPr id="75" name="Google Shape;75;p14"/>
          <p:cNvPicPr preferRelativeResize="0"/>
          <p:nvPr/>
        </p:nvPicPr>
        <p:blipFill>
          <a:blip r:embed="rId3">
            <a:alphaModFix/>
          </a:blip>
          <a:stretch>
            <a:fillRect/>
          </a:stretch>
        </p:blipFill>
        <p:spPr>
          <a:xfrm>
            <a:off x="8123089" y="4921112"/>
            <a:ext cx="349100" cy="917424"/>
          </a:xfrm>
          <a:prstGeom prst="rect">
            <a:avLst/>
          </a:prstGeom>
          <a:noFill/>
          <a:ln>
            <a:noFill/>
          </a:ln>
        </p:spPr>
      </p:pic>
      <p:grpSp>
        <p:nvGrpSpPr>
          <p:cNvPr id="76" name="Google Shape;76;p14"/>
          <p:cNvGrpSpPr/>
          <p:nvPr/>
        </p:nvGrpSpPr>
        <p:grpSpPr>
          <a:xfrm>
            <a:off x="676800" y="4683433"/>
            <a:ext cx="673275" cy="943599"/>
            <a:chOff x="676800" y="3855475"/>
            <a:chExt cx="673275" cy="943599"/>
          </a:xfrm>
        </p:grpSpPr>
        <p:pic>
          <p:nvPicPr>
            <p:cNvPr id="77" name="Google Shape;77;p14"/>
            <p:cNvPicPr preferRelativeResize="0"/>
            <p:nvPr/>
          </p:nvPicPr>
          <p:blipFill>
            <a:blip r:embed="rId4">
              <a:alphaModFix/>
            </a:blip>
            <a:stretch>
              <a:fillRect/>
            </a:stretch>
          </p:blipFill>
          <p:spPr>
            <a:xfrm>
              <a:off x="676800" y="4125800"/>
              <a:ext cx="673275" cy="673275"/>
            </a:xfrm>
            <a:prstGeom prst="rect">
              <a:avLst/>
            </a:prstGeom>
            <a:noFill/>
            <a:ln>
              <a:noFill/>
            </a:ln>
          </p:spPr>
        </p:pic>
        <p:pic>
          <p:nvPicPr>
            <p:cNvPr id="78" name="Google Shape;78;p14"/>
            <p:cNvPicPr preferRelativeResize="0"/>
            <p:nvPr/>
          </p:nvPicPr>
          <p:blipFill>
            <a:blip r:embed="rId5">
              <a:alphaModFix/>
            </a:blip>
            <a:stretch>
              <a:fillRect/>
            </a:stretch>
          </p:blipFill>
          <p:spPr>
            <a:xfrm>
              <a:off x="727103" y="3855475"/>
              <a:ext cx="572669" cy="572700"/>
            </a:xfrm>
            <a:prstGeom prst="rect">
              <a:avLst/>
            </a:prstGeom>
            <a:noFill/>
            <a:ln>
              <a:noFill/>
            </a:ln>
          </p:spPr>
        </p:pic>
      </p:grpSp>
      <p:pic>
        <p:nvPicPr>
          <p:cNvPr id="79" name="Google Shape;79;p14"/>
          <p:cNvPicPr preferRelativeResize="0"/>
          <p:nvPr/>
        </p:nvPicPr>
        <p:blipFill>
          <a:blip r:embed="rId6">
            <a:alphaModFix/>
          </a:blip>
          <a:stretch>
            <a:fillRect/>
          </a:stretch>
        </p:blipFill>
        <p:spPr>
          <a:xfrm>
            <a:off x="3691295" y="2911267"/>
            <a:ext cx="1761412" cy="735526"/>
          </a:xfrm>
          <a:prstGeom prst="rect">
            <a:avLst/>
          </a:prstGeom>
          <a:noFill/>
          <a:ln>
            <a:noFill/>
          </a:ln>
        </p:spPr>
      </p:pic>
      <p:pic>
        <p:nvPicPr>
          <p:cNvPr id="80" name="Google Shape;80;p14"/>
          <p:cNvPicPr preferRelativeResize="0"/>
          <p:nvPr/>
        </p:nvPicPr>
        <p:blipFill>
          <a:blip r:embed="rId3">
            <a:alphaModFix/>
          </a:blip>
          <a:stretch>
            <a:fillRect/>
          </a:stretch>
        </p:blipFill>
        <p:spPr>
          <a:xfrm>
            <a:off x="475312" y="4921112"/>
            <a:ext cx="349100" cy="917376"/>
          </a:xfrm>
          <a:prstGeom prst="rect">
            <a:avLst/>
          </a:prstGeom>
          <a:noFill/>
          <a:ln>
            <a:noFill/>
          </a:ln>
        </p:spPr>
      </p:pic>
      <p:grpSp>
        <p:nvGrpSpPr>
          <p:cNvPr id="81" name="Google Shape;81;p14"/>
          <p:cNvGrpSpPr/>
          <p:nvPr/>
        </p:nvGrpSpPr>
        <p:grpSpPr>
          <a:xfrm>
            <a:off x="1273250" y="4645733"/>
            <a:ext cx="729848" cy="1000150"/>
            <a:chOff x="1299775" y="3855475"/>
            <a:chExt cx="729848" cy="1000150"/>
          </a:xfrm>
        </p:grpSpPr>
        <p:pic>
          <p:nvPicPr>
            <p:cNvPr id="82" name="Google Shape;82;p14"/>
            <p:cNvPicPr preferRelativeResize="0"/>
            <p:nvPr/>
          </p:nvPicPr>
          <p:blipFill>
            <a:blip r:embed="rId7">
              <a:alphaModFix/>
            </a:blip>
            <a:stretch>
              <a:fillRect/>
            </a:stretch>
          </p:blipFill>
          <p:spPr>
            <a:xfrm>
              <a:off x="1299775" y="4125800"/>
              <a:ext cx="729848" cy="729825"/>
            </a:xfrm>
            <a:prstGeom prst="rect">
              <a:avLst/>
            </a:prstGeom>
            <a:noFill/>
            <a:ln>
              <a:noFill/>
            </a:ln>
          </p:spPr>
        </p:pic>
        <p:pic>
          <p:nvPicPr>
            <p:cNvPr id="83" name="Google Shape;83;p14"/>
            <p:cNvPicPr preferRelativeResize="0"/>
            <p:nvPr/>
          </p:nvPicPr>
          <p:blipFill>
            <a:blip r:embed="rId5">
              <a:alphaModFix/>
            </a:blip>
            <a:stretch>
              <a:fillRect/>
            </a:stretch>
          </p:blipFill>
          <p:spPr>
            <a:xfrm>
              <a:off x="1371278" y="3855475"/>
              <a:ext cx="572669" cy="572700"/>
            </a:xfrm>
            <a:prstGeom prst="rect">
              <a:avLst/>
            </a:prstGeom>
            <a:noFill/>
            <a:ln>
              <a:noFill/>
            </a:ln>
          </p:spPr>
        </p:pic>
      </p:grpSp>
      <p:pic>
        <p:nvPicPr>
          <p:cNvPr id="84" name="Google Shape;84;p14"/>
          <p:cNvPicPr preferRelativeResize="0"/>
          <p:nvPr/>
        </p:nvPicPr>
        <p:blipFill>
          <a:blip r:embed="rId3">
            <a:alphaModFix/>
          </a:blip>
          <a:stretch>
            <a:fillRect/>
          </a:stretch>
        </p:blipFill>
        <p:spPr>
          <a:xfrm>
            <a:off x="1830662" y="4921112"/>
            <a:ext cx="349100" cy="917376"/>
          </a:xfrm>
          <a:prstGeom prst="rect">
            <a:avLst/>
          </a:prstGeom>
          <a:noFill/>
          <a:ln>
            <a:noFill/>
          </a:ln>
        </p:spPr>
      </p:pic>
      <p:sp>
        <p:nvSpPr>
          <p:cNvPr id="85" name="Google Shape;85;p14"/>
          <p:cNvSpPr txBox="1"/>
          <p:nvPr/>
        </p:nvSpPr>
        <p:spPr>
          <a:xfrm>
            <a:off x="3868416" y="5712967"/>
            <a:ext cx="1326300" cy="37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CERT Team #2</a:t>
            </a:r>
            <a:endParaRPr sz="1200"/>
          </a:p>
        </p:txBody>
      </p:sp>
      <p:sp>
        <p:nvSpPr>
          <p:cNvPr id="86" name="Google Shape;86;p14"/>
          <p:cNvSpPr txBox="1"/>
          <p:nvPr/>
        </p:nvSpPr>
        <p:spPr>
          <a:xfrm>
            <a:off x="6886990" y="5712967"/>
            <a:ext cx="1326300" cy="37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CERT Team #3</a:t>
            </a:r>
            <a:endParaRPr sz="1200"/>
          </a:p>
        </p:txBody>
      </p:sp>
      <p:pic>
        <p:nvPicPr>
          <p:cNvPr id="87" name="Google Shape;87;p14"/>
          <p:cNvPicPr preferRelativeResize="0"/>
          <p:nvPr/>
        </p:nvPicPr>
        <p:blipFill>
          <a:blip r:embed="rId3">
            <a:alphaModFix/>
          </a:blip>
          <a:stretch>
            <a:fillRect/>
          </a:stretch>
        </p:blipFill>
        <p:spPr>
          <a:xfrm>
            <a:off x="3647883" y="4921112"/>
            <a:ext cx="349091" cy="917400"/>
          </a:xfrm>
          <a:prstGeom prst="rect">
            <a:avLst/>
          </a:prstGeom>
          <a:noFill/>
          <a:ln>
            <a:noFill/>
          </a:ln>
        </p:spPr>
      </p:pic>
      <p:grpSp>
        <p:nvGrpSpPr>
          <p:cNvPr id="88" name="Google Shape;88;p14"/>
          <p:cNvGrpSpPr/>
          <p:nvPr/>
        </p:nvGrpSpPr>
        <p:grpSpPr>
          <a:xfrm>
            <a:off x="3862782" y="4673100"/>
            <a:ext cx="729850" cy="933437"/>
            <a:chOff x="3727949" y="3847725"/>
            <a:chExt cx="729850" cy="933437"/>
          </a:xfrm>
        </p:grpSpPr>
        <p:pic>
          <p:nvPicPr>
            <p:cNvPr id="89" name="Google Shape;89;p14"/>
            <p:cNvPicPr preferRelativeResize="0"/>
            <p:nvPr/>
          </p:nvPicPr>
          <p:blipFill>
            <a:blip r:embed="rId8">
              <a:alphaModFix/>
            </a:blip>
            <a:stretch>
              <a:fillRect/>
            </a:stretch>
          </p:blipFill>
          <p:spPr>
            <a:xfrm>
              <a:off x="3727949" y="4051312"/>
              <a:ext cx="729850" cy="729850"/>
            </a:xfrm>
            <a:prstGeom prst="rect">
              <a:avLst/>
            </a:prstGeom>
            <a:noFill/>
            <a:ln>
              <a:noFill/>
            </a:ln>
          </p:spPr>
        </p:pic>
        <p:pic>
          <p:nvPicPr>
            <p:cNvPr id="90" name="Google Shape;90;p14"/>
            <p:cNvPicPr preferRelativeResize="0"/>
            <p:nvPr/>
          </p:nvPicPr>
          <p:blipFill>
            <a:blip r:embed="rId5">
              <a:alphaModFix/>
            </a:blip>
            <a:stretch>
              <a:fillRect/>
            </a:stretch>
          </p:blipFill>
          <p:spPr>
            <a:xfrm>
              <a:off x="3806540" y="3847725"/>
              <a:ext cx="572669" cy="572700"/>
            </a:xfrm>
            <a:prstGeom prst="rect">
              <a:avLst/>
            </a:prstGeom>
            <a:noFill/>
            <a:ln>
              <a:noFill/>
            </a:ln>
          </p:spPr>
        </p:pic>
      </p:grpSp>
      <p:grpSp>
        <p:nvGrpSpPr>
          <p:cNvPr id="91" name="Google Shape;91;p14"/>
          <p:cNvGrpSpPr/>
          <p:nvPr/>
        </p:nvGrpSpPr>
        <p:grpSpPr>
          <a:xfrm>
            <a:off x="4458682" y="4673100"/>
            <a:ext cx="766175" cy="951601"/>
            <a:chOff x="4323850" y="3847725"/>
            <a:chExt cx="766175" cy="951601"/>
          </a:xfrm>
        </p:grpSpPr>
        <p:pic>
          <p:nvPicPr>
            <p:cNvPr id="92" name="Google Shape;92;p14"/>
            <p:cNvPicPr preferRelativeResize="0"/>
            <p:nvPr/>
          </p:nvPicPr>
          <p:blipFill>
            <a:blip r:embed="rId9">
              <a:alphaModFix/>
            </a:blip>
            <a:stretch>
              <a:fillRect/>
            </a:stretch>
          </p:blipFill>
          <p:spPr>
            <a:xfrm>
              <a:off x="4323850" y="4033127"/>
              <a:ext cx="766175" cy="766199"/>
            </a:xfrm>
            <a:prstGeom prst="rect">
              <a:avLst/>
            </a:prstGeom>
            <a:noFill/>
            <a:ln>
              <a:noFill/>
            </a:ln>
          </p:spPr>
        </p:pic>
        <p:pic>
          <p:nvPicPr>
            <p:cNvPr id="93" name="Google Shape;93;p14"/>
            <p:cNvPicPr preferRelativeResize="0"/>
            <p:nvPr/>
          </p:nvPicPr>
          <p:blipFill>
            <a:blip r:embed="rId5">
              <a:alphaModFix/>
            </a:blip>
            <a:stretch>
              <a:fillRect/>
            </a:stretch>
          </p:blipFill>
          <p:spPr>
            <a:xfrm>
              <a:off x="4420603" y="3847725"/>
              <a:ext cx="572669" cy="572700"/>
            </a:xfrm>
            <a:prstGeom prst="rect">
              <a:avLst/>
            </a:prstGeom>
            <a:noFill/>
            <a:ln>
              <a:noFill/>
            </a:ln>
          </p:spPr>
        </p:pic>
      </p:grpSp>
      <p:grpSp>
        <p:nvGrpSpPr>
          <p:cNvPr id="94" name="Google Shape;94;p14"/>
          <p:cNvGrpSpPr/>
          <p:nvPr/>
        </p:nvGrpSpPr>
        <p:grpSpPr>
          <a:xfrm>
            <a:off x="6835687" y="4704292"/>
            <a:ext cx="766175" cy="975593"/>
            <a:chOff x="6835687" y="3871119"/>
            <a:chExt cx="766175" cy="975593"/>
          </a:xfrm>
        </p:grpSpPr>
        <p:pic>
          <p:nvPicPr>
            <p:cNvPr id="95" name="Google Shape;95;p14"/>
            <p:cNvPicPr preferRelativeResize="0"/>
            <p:nvPr/>
          </p:nvPicPr>
          <p:blipFill>
            <a:blip r:embed="rId10">
              <a:alphaModFix/>
            </a:blip>
            <a:stretch>
              <a:fillRect/>
            </a:stretch>
          </p:blipFill>
          <p:spPr>
            <a:xfrm>
              <a:off x="6835687" y="4080537"/>
              <a:ext cx="766175" cy="766175"/>
            </a:xfrm>
            <a:prstGeom prst="rect">
              <a:avLst/>
            </a:prstGeom>
            <a:noFill/>
            <a:ln>
              <a:noFill/>
            </a:ln>
          </p:spPr>
        </p:pic>
        <p:pic>
          <p:nvPicPr>
            <p:cNvPr id="96" name="Google Shape;96;p14"/>
            <p:cNvPicPr preferRelativeResize="0"/>
            <p:nvPr/>
          </p:nvPicPr>
          <p:blipFill>
            <a:blip r:embed="rId5">
              <a:alphaModFix/>
            </a:blip>
            <a:stretch>
              <a:fillRect/>
            </a:stretch>
          </p:blipFill>
          <p:spPr>
            <a:xfrm>
              <a:off x="6933366" y="3871119"/>
              <a:ext cx="572669" cy="572700"/>
            </a:xfrm>
            <a:prstGeom prst="rect">
              <a:avLst/>
            </a:prstGeom>
            <a:noFill/>
            <a:ln>
              <a:noFill/>
            </a:ln>
          </p:spPr>
        </p:pic>
      </p:grpSp>
      <p:grpSp>
        <p:nvGrpSpPr>
          <p:cNvPr id="97" name="Google Shape;97;p14"/>
          <p:cNvGrpSpPr/>
          <p:nvPr/>
        </p:nvGrpSpPr>
        <p:grpSpPr>
          <a:xfrm>
            <a:off x="7520802" y="4704292"/>
            <a:ext cx="729850" cy="957416"/>
            <a:chOff x="7520802" y="3871119"/>
            <a:chExt cx="729850" cy="957416"/>
          </a:xfrm>
        </p:grpSpPr>
        <p:pic>
          <p:nvPicPr>
            <p:cNvPr id="98" name="Google Shape;98;p14"/>
            <p:cNvPicPr preferRelativeResize="0"/>
            <p:nvPr/>
          </p:nvPicPr>
          <p:blipFill>
            <a:blip r:embed="rId11">
              <a:alphaModFix/>
            </a:blip>
            <a:stretch>
              <a:fillRect/>
            </a:stretch>
          </p:blipFill>
          <p:spPr>
            <a:xfrm>
              <a:off x="7520802" y="4098686"/>
              <a:ext cx="729850" cy="729850"/>
            </a:xfrm>
            <a:prstGeom prst="rect">
              <a:avLst/>
            </a:prstGeom>
            <a:noFill/>
            <a:ln>
              <a:noFill/>
            </a:ln>
          </p:spPr>
        </p:pic>
        <p:pic>
          <p:nvPicPr>
            <p:cNvPr id="99" name="Google Shape;99;p14"/>
            <p:cNvPicPr preferRelativeResize="0"/>
            <p:nvPr/>
          </p:nvPicPr>
          <p:blipFill>
            <a:blip r:embed="rId5">
              <a:alphaModFix/>
            </a:blip>
            <a:stretch>
              <a:fillRect/>
            </a:stretch>
          </p:blipFill>
          <p:spPr>
            <a:xfrm>
              <a:off x="7599392" y="3871119"/>
              <a:ext cx="572669" cy="572700"/>
            </a:xfrm>
            <a:prstGeom prst="rect">
              <a:avLst/>
            </a:prstGeom>
            <a:noFill/>
            <a:ln>
              <a:noFill/>
            </a:ln>
          </p:spPr>
        </p:pic>
      </p:grpSp>
      <p:cxnSp>
        <p:nvCxnSpPr>
          <p:cNvPr id="100" name="Google Shape;100;p14"/>
          <p:cNvCxnSpPr>
            <a:stCxn id="70" idx="2"/>
            <a:endCxn id="79" idx="0"/>
          </p:cNvCxnSpPr>
          <p:nvPr/>
        </p:nvCxnSpPr>
        <p:spPr>
          <a:xfrm>
            <a:off x="4572075" y="2410675"/>
            <a:ext cx="0" cy="500700"/>
          </a:xfrm>
          <a:prstGeom prst="straightConnector1">
            <a:avLst/>
          </a:prstGeom>
          <a:noFill/>
          <a:ln cap="flat" cmpd="sng" w="9525">
            <a:solidFill>
              <a:schemeClr val="dk2"/>
            </a:solidFill>
            <a:prstDash val="solid"/>
            <a:round/>
            <a:headEnd len="med" w="med" type="none"/>
            <a:tailEnd len="med" w="med" type="none"/>
          </a:ln>
        </p:spPr>
      </p:cxnSp>
      <p:cxnSp>
        <p:nvCxnSpPr>
          <p:cNvPr id="101" name="Google Shape;101;p14"/>
          <p:cNvCxnSpPr>
            <a:stCxn id="72" idx="2"/>
          </p:cNvCxnSpPr>
          <p:nvPr/>
        </p:nvCxnSpPr>
        <p:spPr>
          <a:xfrm flipH="1">
            <a:off x="2268975" y="4205626"/>
            <a:ext cx="2303100" cy="698100"/>
          </a:xfrm>
          <a:prstGeom prst="straightConnector1">
            <a:avLst/>
          </a:prstGeom>
          <a:noFill/>
          <a:ln cap="flat" cmpd="sng" w="9525">
            <a:solidFill>
              <a:schemeClr val="dk2"/>
            </a:solidFill>
            <a:prstDash val="solid"/>
            <a:round/>
            <a:headEnd len="med" w="med" type="none"/>
            <a:tailEnd len="med" w="med" type="none"/>
          </a:ln>
        </p:spPr>
      </p:cxnSp>
      <p:cxnSp>
        <p:nvCxnSpPr>
          <p:cNvPr id="102" name="Google Shape;102;p14"/>
          <p:cNvCxnSpPr>
            <a:stCxn id="72" idx="2"/>
          </p:cNvCxnSpPr>
          <p:nvPr/>
        </p:nvCxnSpPr>
        <p:spPr>
          <a:xfrm>
            <a:off x="4572075" y="4205626"/>
            <a:ext cx="1980000" cy="743700"/>
          </a:xfrm>
          <a:prstGeom prst="straightConnector1">
            <a:avLst/>
          </a:prstGeom>
          <a:noFill/>
          <a:ln cap="flat" cmpd="sng" w="9525">
            <a:solidFill>
              <a:schemeClr val="dk2"/>
            </a:solidFill>
            <a:prstDash val="solid"/>
            <a:round/>
            <a:headEnd len="med" w="med" type="none"/>
            <a:tailEnd len="med" w="med" type="none"/>
          </a:ln>
        </p:spPr>
      </p:cxnSp>
      <p:cxnSp>
        <p:nvCxnSpPr>
          <p:cNvPr id="103" name="Google Shape;103;p14"/>
          <p:cNvCxnSpPr>
            <a:stCxn id="72" idx="2"/>
          </p:cNvCxnSpPr>
          <p:nvPr/>
        </p:nvCxnSpPr>
        <p:spPr>
          <a:xfrm>
            <a:off x="4572075" y="4205626"/>
            <a:ext cx="0" cy="358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4: Disable privacy codes</a:t>
            </a:r>
            <a:endParaRPr/>
          </a:p>
        </p:txBody>
      </p:sp>
      <p:sp>
        <p:nvSpPr>
          <p:cNvPr id="259" name="Google Shape;259;p32"/>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exercise you will Disable Privacy Codes and see Menu Structure:</a:t>
            </a:r>
            <a:endParaRPr/>
          </a:p>
          <a:p>
            <a:pPr indent="0" lvl="0" marL="457200" rtl="0" algn="l">
              <a:spcBef>
                <a:spcPts val="1600"/>
              </a:spcBef>
              <a:spcAft>
                <a:spcPts val="1600"/>
              </a:spcAft>
              <a:buNone/>
            </a:pPr>
            <a:r>
              <a:t/>
            </a:r>
            <a:endParaRPr/>
          </a:p>
        </p:txBody>
      </p:sp>
      <p:pic>
        <p:nvPicPr>
          <p:cNvPr id="260" name="Google Shape;260;p32"/>
          <p:cNvPicPr preferRelativeResize="0"/>
          <p:nvPr/>
        </p:nvPicPr>
        <p:blipFill>
          <a:blip r:embed="rId3">
            <a:alphaModFix/>
          </a:blip>
          <a:stretch>
            <a:fillRect/>
          </a:stretch>
        </p:blipFill>
        <p:spPr>
          <a:xfrm>
            <a:off x="0" y="1599400"/>
            <a:ext cx="9144003" cy="39457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Best practices</a:t>
            </a:r>
            <a:endParaRPr/>
          </a:p>
        </p:txBody>
      </p:sp>
      <p:sp>
        <p:nvSpPr>
          <p:cNvPr id="266" name="Google Shape;266;p33"/>
          <p:cNvSpPr txBox="1"/>
          <p:nvPr>
            <p:ph idx="1" type="body"/>
          </p:nvPr>
        </p:nvSpPr>
        <p:spPr>
          <a:xfrm>
            <a:off x="225975" y="1679508"/>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Hold radio 3” - 4” from mouth (The width across your </a:t>
            </a:r>
            <a:r>
              <a:rPr lang="en">
                <a:solidFill>
                  <a:srgbClr val="000000"/>
                </a:solidFill>
              </a:rPr>
              <a:t>knuckles</a:t>
            </a:r>
            <a:r>
              <a:rPr lang="en">
                <a:solidFill>
                  <a:srgbClr val="000000"/>
                </a:solidFill>
              </a:rPr>
              <a: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Use a function or geographical identification for emergencies such as team name, tactical call, i.e. “Neighborhood Center, Triage, Team 1”</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Keep primary Channel clear as possible.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Move lengthy conversations to an unused channel.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Ask “Is this channel in use?” before starting a conversation.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Avoid arguments over the air. Switch channels for off-line conversation.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Acknowledge the receipt of information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Always know the assignment of your channels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Stay calm &amp; courteous if chaos occurs.</a:t>
            </a: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Best practices</a:t>
            </a:r>
            <a:endParaRPr/>
          </a:p>
        </p:txBody>
      </p:sp>
      <p:sp>
        <p:nvSpPr>
          <p:cNvPr id="272" name="Google Shape;272;p34"/>
          <p:cNvSpPr txBox="1"/>
          <p:nvPr>
            <p:ph idx="1" type="body"/>
          </p:nvPr>
        </p:nvSpPr>
        <p:spPr>
          <a:xfrm>
            <a:off x="311700" y="1626975"/>
            <a:ext cx="8520600" cy="4510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Communicate triage results:</a:t>
            </a:r>
            <a:endParaRPr>
              <a:solidFill>
                <a:srgbClr val="000000"/>
              </a:solidFill>
            </a:endParaRPr>
          </a:p>
          <a:p>
            <a:pPr indent="-342900" lvl="1" marL="9144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“Red Tag” (Immediate)</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“Yellow Tag” (Delayed)</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“Black tag” (Dead)</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“Green Tag” (Walking Wounded)</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i.e. “We have 3 RED TAG, 12 YELLOW TAG, 6 BLACK TAG, 25 GREEN TAG”</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rgbClr val="000000"/>
              </a:buClr>
              <a:buSzPts val="1800"/>
              <a:buChar char="●"/>
            </a:pPr>
            <a:r>
              <a:rPr lang="en">
                <a:solidFill>
                  <a:srgbClr val="000000"/>
                </a:solidFill>
              </a:rPr>
              <a:t>Avoid "stepping" on each other. Keep VOX off to prevent interference.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Always say, OVER when you complete your transmission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Avoid interrupting unless necessary.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Say “BREAK” or “Break - Break” to </a:t>
            </a:r>
            <a:r>
              <a:rPr lang="en">
                <a:solidFill>
                  <a:srgbClr val="000000"/>
                </a:solidFill>
              </a:rPr>
              <a:t>interrupt</a:t>
            </a:r>
            <a:r>
              <a:rPr lang="en">
                <a:solidFill>
                  <a:srgbClr val="000000"/>
                </a:solidFill>
              </a:rPr>
              <a:t> with urgent message.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Practice frequently</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5: Turn VOX Off.</a:t>
            </a:r>
            <a:endParaRPr/>
          </a:p>
        </p:txBody>
      </p:sp>
      <p:sp>
        <p:nvSpPr>
          <p:cNvPr id="278" name="Google Shape;278;p35"/>
          <p:cNvSpPr txBox="1"/>
          <p:nvPr>
            <p:ph idx="1" type="body"/>
          </p:nvPr>
        </p:nvSpPr>
        <p:spPr>
          <a:xfrm>
            <a:off x="311700" y="1782508"/>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Practice </a:t>
            </a:r>
            <a:r>
              <a:rPr lang="en">
                <a:solidFill>
                  <a:schemeClr val="dk1"/>
                </a:solidFill>
              </a:rPr>
              <a:t>Advancing through MENU TREE to turn the VOX selection OFF..</a:t>
            </a:r>
            <a:endParaRPr>
              <a:solidFill>
                <a:schemeClr val="dk1"/>
              </a:solidFill>
            </a:endParaRPr>
          </a:p>
          <a:p>
            <a:pPr indent="0" lvl="0" marL="457200" rtl="0" algn="l">
              <a:spcBef>
                <a:spcPts val="1600"/>
              </a:spcBef>
              <a:spcAft>
                <a:spcPts val="1600"/>
              </a:spcAft>
              <a:buNone/>
            </a:pPr>
            <a:r>
              <a:t/>
            </a:r>
            <a:endParaRPr/>
          </a:p>
        </p:txBody>
      </p:sp>
      <p:pic>
        <p:nvPicPr>
          <p:cNvPr id="279" name="Google Shape;279;p35"/>
          <p:cNvPicPr preferRelativeResize="0"/>
          <p:nvPr/>
        </p:nvPicPr>
        <p:blipFill>
          <a:blip r:embed="rId3">
            <a:alphaModFix/>
          </a:blip>
          <a:stretch>
            <a:fillRect/>
          </a:stretch>
        </p:blipFill>
        <p:spPr>
          <a:xfrm>
            <a:off x="0" y="2445861"/>
            <a:ext cx="9144003" cy="365917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Pro-words</a:t>
            </a:r>
            <a:endParaRPr/>
          </a:p>
        </p:txBody>
      </p:sp>
      <p:sp>
        <p:nvSpPr>
          <p:cNvPr id="285" name="Google Shape;285;p36"/>
          <p:cNvSpPr txBox="1"/>
          <p:nvPr>
            <p:ph idx="1" type="body"/>
          </p:nvPr>
        </p:nvSpPr>
        <p:spPr>
          <a:xfrm>
            <a:off x="311700" y="1678858"/>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Prowords (Procedural Words) were originally developed by the Military to:</a:t>
            </a:r>
            <a:endParaRPr>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Convey maximum information with a minimum of confusion</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Keep voice transmission as short and clear as possible. </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Radio operators use procedure words (Prowords) to take the place of long sentences.</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Best results if receiving radio operator trained using same Prowords.</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Best results if radio operators trained with same Phonetic Alphabet.</a:t>
            </a:r>
            <a:endParaRPr sz="180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common Prowords</a:t>
            </a:r>
            <a:endParaRPr/>
          </a:p>
        </p:txBody>
      </p:sp>
      <p:sp>
        <p:nvSpPr>
          <p:cNvPr id="291" name="Google Shape;291;p37"/>
          <p:cNvSpPr txBox="1"/>
          <p:nvPr>
            <p:ph idx="1" type="body"/>
          </p:nvPr>
        </p:nvSpPr>
        <p:spPr>
          <a:xfrm>
            <a:off x="311700" y="1622350"/>
            <a:ext cx="8520600" cy="458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Affirmative – “Yes” (in answer to a specific question)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Break – “I have priority or emergency traffic.”</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Clear – “I am finished with this communication.”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Copy – “I acknowledge receipt of message.”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Go Ahead - “You are ready to take other person’s message”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Negative – “No”</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Out – see Clear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Over – end of transmission, waiting for response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Roger - "I have received and understand your transmission." It does not mean yes, affirmative, I agree, or I will comply.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This Is - Makes clear who is INITIATING the contact.</a:t>
            </a:r>
            <a:endParaRPr>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Phonetic Alphabet</a:t>
            </a:r>
            <a:endParaRPr/>
          </a:p>
        </p:txBody>
      </p:sp>
      <p:graphicFrame>
        <p:nvGraphicFramePr>
          <p:cNvPr id="297" name="Google Shape;297;p38"/>
          <p:cNvGraphicFramePr/>
          <p:nvPr/>
        </p:nvGraphicFramePr>
        <p:xfrm>
          <a:off x="521200" y="1548317"/>
          <a:ext cx="3000000" cy="3000000"/>
        </p:xfrm>
        <a:graphic>
          <a:graphicData uri="http://schemas.openxmlformats.org/drawingml/2006/table">
            <a:tbl>
              <a:tblPr>
                <a:noFill/>
                <a:tableStyleId>{6E4A946C-611A-4430-880A-48D22A517A8C}</a:tableStyleId>
              </a:tblPr>
              <a:tblGrid>
                <a:gridCol w="967900"/>
                <a:gridCol w="1117775"/>
                <a:gridCol w="708925"/>
                <a:gridCol w="967875"/>
                <a:gridCol w="1290450"/>
                <a:gridCol w="754400"/>
                <a:gridCol w="860825"/>
                <a:gridCol w="1074950"/>
              </a:tblGrid>
              <a:tr h="446625">
                <a:tc>
                  <a:txBody>
                    <a:bodyPr>
                      <a:noAutofit/>
                    </a:bodyPr>
                    <a:lstStyle/>
                    <a:p>
                      <a:pPr indent="0" lvl="0" marL="0" rtl="0" algn="l">
                        <a:spcBef>
                          <a:spcPts val="0"/>
                        </a:spcBef>
                        <a:spcAft>
                          <a:spcPts val="0"/>
                        </a:spcAft>
                        <a:buNone/>
                      </a:pPr>
                      <a:r>
                        <a:rPr lang="en">
                          <a:solidFill>
                            <a:srgbClr val="FFFFFF"/>
                          </a:solidFill>
                        </a:rPr>
                        <a:t>Letter</a:t>
                      </a:r>
                      <a:endParaRPr>
                        <a:solidFill>
                          <a:srgbClr val="FFFFFF"/>
                        </a:solidFill>
                      </a:endParaRPr>
                    </a:p>
                  </a:txBody>
                  <a:tcPr marT="121900" marB="121900" marR="91425" marL="91425">
                    <a:lnR cap="flat" cmpd="sng" w="9525">
                      <a:solidFill>
                        <a:srgbClr val="9E9E9E"/>
                      </a:solidFill>
                      <a:prstDash val="solid"/>
                      <a:round/>
                      <a:headEnd len="sm" w="sm" type="none"/>
                      <a:tailEnd len="sm" w="sm" type="none"/>
                    </a:lnR>
                    <a:solidFill>
                      <a:srgbClr val="666666"/>
                    </a:solidFill>
                  </a:tcPr>
                </a:tc>
                <a:tc>
                  <a:txBody>
                    <a:bodyPr>
                      <a:noAutofit/>
                    </a:bodyPr>
                    <a:lstStyle/>
                    <a:p>
                      <a:pPr indent="0" lvl="0" marL="0" rtl="0" algn="l">
                        <a:spcBef>
                          <a:spcPts val="0"/>
                        </a:spcBef>
                        <a:spcAft>
                          <a:spcPts val="0"/>
                        </a:spcAft>
                        <a:buNone/>
                      </a:pPr>
                      <a:r>
                        <a:rPr lang="en">
                          <a:solidFill>
                            <a:srgbClr val="FFFFFF"/>
                          </a:solidFill>
                        </a:rPr>
                        <a:t>Phonetic</a:t>
                      </a:r>
                      <a:endParaRPr>
                        <a:solidFill>
                          <a:srgbClr val="FFFFFF"/>
                        </a:solidFill>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noAutofit/>
                    </a:bodyPr>
                    <a:lstStyle/>
                    <a:p>
                      <a:pPr indent="0" lvl="0" marL="0" rtl="0" algn="l">
                        <a:spcBef>
                          <a:spcPts val="0"/>
                        </a:spcBef>
                        <a:spcAft>
                          <a:spcPts val="0"/>
                        </a:spcAft>
                        <a:buNone/>
                      </a:pPr>
                      <a:r>
                        <a:t/>
                      </a:r>
                      <a:endParaRPr>
                        <a:solidFill>
                          <a:srgbClr val="FFFFFF"/>
                        </a:solidFill>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solidFill>
                            <a:srgbClr val="FFFFFF"/>
                          </a:solidFill>
                        </a:rPr>
                        <a:t>Letter</a:t>
                      </a:r>
                      <a:endParaRPr>
                        <a:solidFill>
                          <a:srgbClr val="FFFFFF"/>
                        </a:solidFill>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noAutofit/>
                    </a:bodyPr>
                    <a:lstStyle/>
                    <a:p>
                      <a:pPr indent="0" lvl="0" marL="0" rtl="0" algn="l">
                        <a:spcBef>
                          <a:spcPts val="0"/>
                        </a:spcBef>
                        <a:spcAft>
                          <a:spcPts val="0"/>
                        </a:spcAft>
                        <a:buNone/>
                      </a:pPr>
                      <a:r>
                        <a:rPr lang="en">
                          <a:solidFill>
                            <a:srgbClr val="FFFFFF"/>
                          </a:solidFill>
                        </a:rPr>
                        <a:t>Phonetic</a:t>
                      </a:r>
                      <a:endParaRPr>
                        <a:solidFill>
                          <a:srgbClr val="FFFFFF"/>
                        </a:solidFill>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noAutofit/>
                    </a:bodyPr>
                    <a:lstStyle/>
                    <a:p>
                      <a:pPr indent="0" lvl="0" marL="0" rtl="0" algn="l">
                        <a:spcBef>
                          <a:spcPts val="0"/>
                        </a:spcBef>
                        <a:spcAft>
                          <a:spcPts val="0"/>
                        </a:spcAft>
                        <a:buNone/>
                      </a:pPr>
                      <a:r>
                        <a:t/>
                      </a:r>
                      <a:endParaRPr>
                        <a:solidFill>
                          <a:srgbClr val="FFFFFF"/>
                        </a:solidFill>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solidFill>
                            <a:srgbClr val="FFFFFF"/>
                          </a:solidFill>
                        </a:rPr>
                        <a:t>Letter</a:t>
                      </a:r>
                      <a:endParaRPr>
                        <a:solidFill>
                          <a:srgbClr val="FFFFFF"/>
                        </a:solidFill>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noAutofit/>
                    </a:bodyPr>
                    <a:lstStyle/>
                    <a:p>
                      <a:pPr indent="0" lvl="0" marL="0" rtl="0" algn="l">
                        <a:spcBef>
                          <a:spcPts val="0"/>
                        </a:spcBef>
                        <a:spcAft>
                          <a:spcPts val="0"/>
                        </a:spcAft>
                        <a:buNone/>
                      </a:pPr>
                      <a:r>
                        <a:rPr lang="en">
                          <a:solidFill>
                            <a:srgbClr val="FFFFFF"/>
                          </a:solidFill>
                        </a:rPr>
                        <a:t>Phonetic</a:t>
                      </a:r>
                      <a:endParaRPr>
                        <a:solidFill>
                          <a:srgbClr val="FFFFFF"/>
                        </a:solidFill>
                      </a:endParaRPr>
                    </a:p>
                  </a:txBody>
                  <a:tcPr marT="121900" marB="121900" marR="91425" marL="91425">
                    <a:lnL cap="flat" cmpd="sng" w="9525">
                      <a:solidFill>
                        <a:srgbClr val="9E9E9E"/>
                      </a:solidFill>
                      <a:prstDash val="solid"/>
                      <a:round/>
                      <a:headEnd len="sm" w="sm" type="none"/>
                      <a:tailEnd len="sm" w="sm" type="none"/>
                    </a:lnL>
                    <a:solidFill>
                      <a:srgbClr val="666666"/>
                    </a:solidFill>
                  </a:tcPr>
                </a:tc>
              </a:tr>
              <a:tr h="446625">
                <a:tc>
                  <a:txBody>
                    <a:bodyPr>
                      <a:noAutofit/>
                    </a:bodyPr>
                    <a:lstStyle/>
                    <a:p>
                      <a:pPr indent="0" lvl="0" marL="0" rtl="0" algn="l">
                        <a:spcBef>
                          <a:spcPts val="0"/>
                        </a:spcBef>
                        <a:spcAft>
                          <a:spcPts val="0"/>
                        </a:spcAft>
                        <a:buNone/>
                      </a:pPr>
                      <a:r>
                        <a:rPr lang="en"/>
                        <a:t>A</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Alpha</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J</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Juliet</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S</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Sierra</a:t>
                      </a:r>
                      <a:endParaRPr/>
                    </a:p>
                  </a:txBody>
                  <a:tcPr marT="121900" marB="121900" marR="91425" marL="91425">
                    <a:lnL cap="flat" cmpd="sng" w="9525">
                      <a:solidFill>
                        <a:srgbClr val="9E9E9E"/>
                      </a:solidFill>
                      <a:prstDash val="solid"/>
                      <a:round/>
                      <a:headEnd len="sm" w="sm" type="none"/>
                      <a:tailEnd len="sm" w="sm" type="none"/>
                    </a:lnL>
                  </a:tcPr>
                </a:tc>
              </a:tr>
              <a:tr h="446625">
                <a:tc>
                  <a:txBody>
                    <a:bodyPr>
                      <a:noAutofit/>
                    </a:bodyPr>
                    <a:lstStyle/>
                    <a:p>
                      <a:pPr indent="0" lvl="0" marL="0" rtl="0" algn="l">
                        <a:spcBef>
                          <a:spcPts val="0"/>
                        </a:spcBef>
                        <a:spcAft>
                          <a:spcPts val="0"/>
                        </a:spcAft>
                        <a:buNone/>
                      </a:pPr>
                      <a:r>
                        <a:rPr lang="en"/>
                        <a:t>B</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Bravo</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K</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Kilo</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T</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Tango</a:t>
                      </a:r>
                      <a:endParaRPr/>
                    </a:p>
                  </a:txBody>
                  <a:tcPr marT="121900" marB="121900" marR="91425" marL="91425">
                    <a:lnL cap="flat" cmpd="sng" w="9525">
                      <a:solidFill>
                        <a:srgbClr val="9E9E9E"/>
                      </a:solidFill>
                      <a:prstDash val="solid"/>
                      <a:round/>
                      <a:headEnd len="sm" w="sm" type="none"/>
                      <a:tailEnd len="sm" w="sm" type="none"/>
                    </a:lnL>
                  </a:tcPr>
                </a:tc>
              </a:tr>
              <a:tr h="446625">
                <a:tc>
                  <a:txBody>
                    <a:bodyPr>
                      <a:noAutofit/>
                    </a:bodyPr>
                    <a:lstStyle/>
                    <a:p>
                      <a:pPr indent="0" lvl="0" marL="0" rtl="0" algn="l">
                        <a:spcBef>
                          <a:spcPts val="0"/>
                        </a:spcBef>
                        <a:spcAft>
                          <a:spcPts val="0"/>
                        </a:spcAft>
                        <a:buNone/>
                      </a:pPr>
                      <a:r>
                        <a:rPr lang="en"/>
                        <a:t>C</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Charlie</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L</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Lima</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U</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Uniform</a:t>
                      </a:r>
                      <a:endParaRPr/>
                    </a:p>
                  </a:txBody>
                  <a:tcPr marT="121900" marB="121900" marR="91425" marL="91425">
                    <a:lnL cap="flat" cmpd="sng" w="9525">
                      <a:solidFill>
                        <a:srgbClr val="9E9E9E"/>
                      </a:solidFill>
                      <a:prstDash val="solid"/>
                      <a:round/>
                      <a:headEnd len="sm" w="sm" type="none"/>
                      <a:tailEnd len="sm" w="sm" type="none"/>
                    </a:lnL>
                  </a:tcPr>
                </a:tc>
              </a:tr>
              <a:tr h="446625">
                <a:tc>
                  <a:txBody>
                    <a:bodyPr>
                      <a:noAutofit/>
                    </a:bodyPr>
                    <a:lstStyle/>
                    <a:p>
                      <a:pPr indent="0" lvl="0" marL="0" rtl="0" algn="l">
                        <a:spcBef>
                          <a:spcPts val="0"/>
                        </a:spcBef>
                        <a:spcAft>
                          <a:spcPts val="0"/>
                        </a:spcAft>
                        <a:buNone/>
                      </a:pPr>
                      <a:r>
                        <a:rPr lang="en"/>
                        <a:t>D</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Delta</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M</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Mike</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V</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Victor</a:t>
                      </a:r>
                      <a:endParaRPr/>
                    </a:p>
                  </a:txBody>
                  <a:tcPr marT="121900" marB="121900" marR="91425" marL="91425">
                    <a:lnL cap="flat" cmpd="sng" w="9525">
                      <a:solidFill>
                        <a:srgbClr val="9E9E9E"/>
                      </a:solidFill>
                      <a:prstDash val="solid"/>
                      <a:round/>
                      <a:headEnd len="sm" w="sm" type="none"/>
                      <a:tailEnd len="sm" w="sm" type="none"/>
                    </a:lnL>
                  </a:tcPr>
                </a:tc>
              </a:tr>
              <a:tr h="446625">
                <a:tc>
                  <a:txBody>
                    <a:bodyPr>
                      <a:noAutofit/>
                    </a:bodyPr>
                    <a:lstStyle/>
                    <a:p>
                      <a:pPr indent="0" lvl="0" marL="0" rtl="0" algn="l">
                        <a:spcBef>
                          <a:spcPts val="0"/>
                        </a:spcBef>
                        <a:spcAft>
                          <a:spcPts val="0"/>
                        </a:spcAft>
                        <a:buNone/>
                      </a:pPr>
                      <a:r>
                        <a:rPr lang="en"/>
                        <a:t>E</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Echo</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N</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November</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W</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Whiskey</a:t>
                      </a:r>
                      <a:endParaRPr/>
                    </a:p>
                  </a:txBody>
                  <a:tcPr marT="121900" marB="121900" marR="91425" marL="91425">
                    <a:lnL cap="flat" cmpd="sng" w="9525">
                      <a:solidFill>
                        <a:srgbClr val="9E9E9E"/>
                      </a:solidFill>
                      <a:prstDash val="solid"/>
                      <a:round/>
                      <a:headEnd len="sm" w="sm" type="none"/>
                      <a:tailEnd len="sm" w="sm" type="none"/>
                    </a:lnL>
                  </a:tcPr>
                </a:tc>
              </a:tr>
              <a:tr h="446625">
                <a:tc>
                  <a:txBody>
                    <a:bodyPr>
                      <a:noAutofit/>
                    </a:bodyPr>
                    <a:lstStyle/>
                    <a:p>
                      <a:pPr indent="0" lvl="0" marL="0" rtl="0" algn="l">
                        <a:spcBef>
                          <a:spcPts val="0"/>
                        </a:spcBef>
                        <a:spcAft>
                          <a:spcPts val="0"/>
                        </a:spcAft>
                        <a:buNone/>
                      </a:pPr>
                      <a:r>
                        <a:rPr lang="en"/>
                        <a:t>F</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Foxtrot</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O</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Oscar</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X</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X-ray</a:t>
                      </a:r>
                      <a:endParaRPr/>
                    </a:p>
                  </a:txBody>
                  <a:tcPr marT="121900" marB="121900" marR="91425" marL="91425">
                    <a:lnL cap="flat" cmpd="sng" w="9525">
                      <a:solidFill>
                        <a:srgbClr val="9E9E9E"/>
                      </a:solidFill>
                      <a:prstDash val="solid"/>
                      <a:round/>
                      <a:headEnd len="sm" w="sm" type="none"/>
                      <a:tailEnd len="sm" w="sm" type="none"/>
                    </a:lnL>
                  </a:tcPr>
                </a:tc>
              </a:tr>
              <a:tr h="446625">
                <a:tc>
                  <a:txBody>
                    <a:bodyPr>
                      <a:noAutofit/>
                    </a:bodyPr>
                    <a:lstStyle/>
                    <a:p>
                      <a:pPr indent="0" lvl="0" marL="0" rtl="0" algn="l">
                        <a:spcBef>
                          <a:spcPts val="0"/>
                        </a:spcBef>
                        <a:spcAft>
                          <a:spcPts val="0"/>
                        </a:spcAft>
                        <a:buNone/>
                      </a:pPr>
                      <a:r>
                        <a:rPr lang="en"/>
                        <a:t>G</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Golf</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P</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Papa</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Y</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Yankee</a:t>
                      </a:r>
                      <a:endParaRPr/>
                    </a:p>
                  </a:txBody>
                  <a:tcPr marT="121900" marB="121900" marR="91425" marL="91425">
                    <a:lnL cap="flat" cmpd="sng" w="9525">
                      <a:solidFill>
                        <a:srgbClr val="9E9E9E"/>
                      </a:solidFill>
                      <a:prstDash val="solid"/>
                      <a:round/>
                      <a:headEnd len="sm" w="sm" type="none"/>
                      <a:tailEnd len="sm" w="sm" type="none"/>
                    </a:lnL>
                  </a:tcPr>
                </a:tc>
              </a:tr>
              <a:tr h="446625">
                <a:tc>
                  <a:txBody>
                    <a:bodyPr>
                      <a:noAutofit/>
                    </a:bodyPr>
                    <a:lstStyle/>
                    <a:p>
                      <a:pPr indent="0" lvl="0" marL="0" rtl="0" algn="l">
                        <a:spcBef>
                          <a:spcPts val="0"/>
                        </a:spcBef>
                        <a:spcAft>
                          <a:spcPts val="0"/>
                        </a:spcAft>
                        <a:buNone/>
                      </a:pPr>
                      <a:r>
                        <a:rPr lang="en"/>
                        <a:t>H</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Hotel</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Q</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Quebec</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Z</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Zulu</a:t>
                      </a:r>
                      <a:endParaRPr/>
                    </a:p>
                  </a:txBody>
                  <a:tcPr marT="121900" marB="121900" marR="91425" marL="91425">
                    <a:lnL cap="flat" cmpd="sng" w="9525">
                      <a:solidFill>
                        <a:srgbClr val="9E9E9E"/>
                      </a:solidFill>
                      <a:prstDash val="solid"/>
                      <a:round/>
                      <a:headEnd len="sm" w="sm" type="none"/>
                      <a:tailEnd len="sm" w="sm" type="none"/>
                    </a:lnL>
                  </a:tcPr>
                </a:tc>
              </a:tr>
              <a:tr h="446625">
                <a:tc>
                  <a:txBody>
                    <a:bodyPr>
                      <a:noAutofit/>
                    </a:bodyPr>
                    <a:lstStyle/>
                    <a:p>
                      <a:pPr indent="0" lvl="0" marL="0" rtl="0" algn="l">
                        <a:spcBef>
                          <a:spcPts val="0"/>
                        </a:spcBef>
                        <a:spcAft>
                          <a:spcPts val="0"/>
                        </a:spcAft>
                        <a:buNone/>
                      </a:pPr>
                      <a:r>
                        <a:rPr lang="en"/>
                        <a:t>I</a:t>
                      </a:r>
                      <a:endParaRPr/>
                    </a:p>
                  </a:txBody>
                  <a:tcPr marT="121900" marB="121900"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India</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R</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Romeo</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121900" marB="121900" marR="91425" marL="91425">
                    <a:lnL cap="flat" cmpd="sng" w="9525">
                      <a:solidFill>
                        <a:srgbClr val="9E9E9E"/>
                      </a:solidFill>
                      <a:prstDash val="solid"/>
                      <a:round/>
                      <a:headEnd len="sm" w="sm" type="none"/>
                      <a:tailEnd len="sm" w="sm" type="none"/>
                    </a:ln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Compose the message first</a:t>
            </a:r>
            <a:endParaRPr/>
          </a:p>
        </p:txBody>
      </p:sp>
      <p:sp>
        <p:nvSpPr>
          <p:cNvPr id="303" name="Google Shape;303;p39"/>
          <p:cNvSpPr txBox="1"/>
          <p:nvPr>
            <p:ph idx="1" type="body"/>
          </p:nvPr>
        </p:nvSpPr>
        <p:spPr>
          <a:xfrm>
            <a:off x="311700" y="1799502"/>
            <a:ext cx="8520600" cy="3687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Write the message on the message form.</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Be brief, 20 words or less.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DO NOT TRANSMIT UNTIL IT IS WRITTEN DOWN!</a:t>
            </a:r>
            <a:endParaRPr>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4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the facts</a:t>
            </a:r>
            <a:endParaRPr/>
          </a:p>
        </p:txBody>
      </p:sp>
      <p:sp>
        <p:nvSpPr>
          <p:cNvPr id="309" name="Google Shape;309;p40"/>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Give your location. If giving a street address include the name of nearest cross-street if possible. In a </a:t>
            </a:r>
            <a:r>
              <a:rPr lang="en">
                <a:solidFill>
                  <a:srgbClr val="000000"/>
                </a:solidFill>
              </a:rPr>
              <a:t>countryside</a:t>
            </a:r>
            <a:r>
              <a:rPr lang="en">
                <a:solidFill>
                  <a:srgbClr val="000000"/>
                </a:solidFill>
              </a:rPr>
              <a:t> setting refer to nearest mile marker or distance and direction from nearest highway intersection.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In general keep the information to 20 words or less. Just the facts!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Break message into 5 word segments so writer can keep up at other end.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Stick to CERT terms: Immediate, Delayed, Minor, Light, Moderate, Heavy, and so on.</a:t>
            </a:r>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During survey for damage at 78034 Andover St.</a:t>
            </a:r>
            <a:endParaRPr/>
          </a:p>
        </p:txBody>
      </p:sp>
      <p:pic>
        <p:nvPicPr>
          <p:cNvPr id="315" name="Google Shape;315;p41"/>
          <p:cNvPicPr preferRelativeResize="0"/>
          <p:nvPr/>
        </p:nvPicPr>
        <p:blipFill>
          <a:blip r:embed="rId3">
            <a:alphaModFix/>
          </a:blip>
          <a:stretch>
            <a:fillRect/>
          </a:stretch>
        </p:blipFill>
        <p:spPr>
          <a:xfrm>
            <a:off x="1611076" y="2422424"/>
            <a:ext cx="5103525" cy="3391149"/>
          </a:xfrm>
          <a:prstGeom prst="rect">
            <a:avLst/>
          </a:prstGeom>
          <a:noFill/>
          <a:ln>
            <a:noFill/>
          </a:ln>
        </p:spPr>
      </p:pic>
      <p:sp>
        <p:nvSpPr>
          <p:cNvPr id="316" name="Google Shape;316;p41"/>
          <p:cNvSpPr txBox="1"/>
          <p:nvPr/>
        </p:nvSpPr>
        <p:spPr>
          <a:xfrm>
            <a:off x="1468225" y="1731650"/>
            <a:ext cx="342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1"/>
          <p:cNvSpPr txBox="1"/>
          <p:nvPr/>
        </p:nvSpPr>
        <p:spPr>
          <a:xfrm>
            <a:off x="978375" y="1800225"/>
            <a:ext cx="6184200" cy="48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Cert Team observes this </a:t>
            </a:r>
            <a:r>
              <a:rPr lang="en" sz="2400"/>
              <a:t>damaged</a:t>
            </a:r>
            <a:r>
              <a:rPr lang="en" sz="2400"/>
              <a:t> building.</a:t>
            </a:r>
            <a:r>
              <a:rPr lang="en" sz="1800"/>
              <a:t> </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Communications</a:t>
            </a:r>
            <a:endParaRPr/>
          </a:p>
        </p:txBody>
      </p:sp>
      <p:sp>
        <p:nvSpPr>
          <p:cNvPr id="109" name="Google Shape;109;p15"/>
          <p:cNvSpPr txBox="1"/>
          <p:nvPr>
            <p:ph idx="1" type="body"/>
          </p:nvPr>
        </p:nvSpPr>
        <p:spPr>
          <a:xfrm>
            <a:off x="311700" y="178238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Neighborhood </a:t>
            </a:r>
            <a:r>
              <a:rPr lang="en">
                <a:solidFill>
                  <a:srgbClr val="000000"/>
                </a:solidFill>
              </a:rPr>
              <a:t>Command Post must maintain communications with all teams during an incident.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Use whatever works: phone, cell, texting, pen and paper, smoke signals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But when all else fails, radio still works.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To be effective, we need to learn Emergency Radio Communications!</a:t>
            </a:r>
            <a:endParaRPr>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4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CERT Team’s Radio report</a:t>
            </a:r>
            <a:endParaRPr/>
          </a:p>
        </p:txBody>
      </p:sp>
      <p:sp>
        <p:nvSpPr>
          <p:cNvPr id="323" name="Google Shape;323;p42"/>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solidFill>
                <a:srgbClr val="000000"/>
              </a:solidFill>
            </a:endParaRPr>
          </a:p>
          <a:p>
            <a:pPr indent="0" lvl="0" marL="0" rtl="0" algn="ctr">
              <a:spcBef>
                <a:spcPts val="1600"/>
              </a:spcBef>
              <a:spcAft>
                <a:spcPts val="0"/>
              </a:spcAft>
              <a:buNone/>
            </a:pPr>
            <a:r>
              <a:rPr lang="en" sz="2400">
                <a:solidFill>
                  <a:srgbClr val="000000"/>
                </a:solidFill>
              </a:rPr>
              <a:t>CERT Team’s radio report of observed damage:</a:t>
            </a:r>
            <a:endParaRPr sz="2400">
              <a:solidFill>
                <a:srgbClr val="000000"/>
              </a:solidFill>
            </a:endParaRPr>
          </a:p>
          <a:p>
            <a:pPr indent="0" lvl="0" marL="0" rtl="0" algn="ctr">
              <a:spcBef>
                <a:spcPts val="1600"/>
              </a:spcBef>
              <a:spcAft>
                <a:spcPts val="1600"/>
              </a:spcAft>
              <a:buNone/>
            </a:pPr>
            <a:r>
              <a:rPr lang="en" sz="2400">
                <a:solidFill>
                  <a:srgbClr val="000000"/>
                </a:solidFill>
              </a:rPr>
              <a:t>“Poplar Command, Team 4: 78034 Andover Street. Heavy Damage, Over”</a:t>
            </a:r>
            <a:endParaRPr sz="240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composing a message for this...</a:t>
            </a:r>
            <a:endParaRPr/>
          </a:p>
        </p:txBody>
      </p:sp>
      <p:sp>
        <p:nvSpPr>
          <p:cNvPr id="329" name="Google Shape;329;p43"/>
          <p:cNvSpPr txBox="1"/>
          <p:nvPr>
            <p:ph idx="1" type="body"/>
          </p:nvPr>
        </p:nvSpPr>
        <p:spPr>
          <a:xfrm>
            <a:off x="311700" y="2528952"/>
            <a:ext cx="8520600" cy="3440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000000"/>
                </a:solidFill>
              </a:rPr>
              <a:t>Today: 7:50 PM. Your team discovers a fire in an apartment building. There are people screaming inside. One woman is begging you to help save her baby and her mother in apartment 8. The apartment is at 7452 Iberville. The unmistakable smell of gas is in the air. Your team has discovered seven people with first degree burns.</a:t>
            </a:r>
            <a:endParaRPr sz="24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4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this...</a:t>
            </a:r>
            <a:endParaRPr/>
          </a:p>
        </p:txBody>
      </p:sp>
      <p:sp>
        <p:nvSpPr>
          <p:cNvPr id="335" name="Google Shape;335;p44"/>
          <p:cNvSpPr txBox="1"/>
          <p:nvPr>
            <p:ph idx="1" type="body"/>
          </p:nvPr>
        </p:nvSpPr>
        <p:spPr>
          <a:xfrm>
            <a:off x="311700" y="1765225"/>
            <a:ext cx="8520600" cy="4372800"/>
          </a:xfrm>
          <a:prstGeom prst="rect">
            <a:avLst/>
          </a:prstGeom>
          <a:solidFill>
            <a:srgbClr val="9E9E9E">
              <a:alpha val="0"/>
            </a:srgbClr>
          </a:solid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rPr>
              <a:t>CERT Team’s Radio Report of 7452 Iberville observations:</a:t>
            </a:r>
            <a:endParaRPr sz="2400">
              <a:solidFill>
                <a:srgbClr val="000000"/>
              </a:solidFill>
            </a:endParaRPr>
          </a:p>
          <a:p>
            <a:pPr indent="0" lvl="0" marL="0" rtl="0" algn="l">
              <a:spcBef>
                <a:spcPts val="1600"/>
              </a:spcBef>
              <a:spcAft>
                <a:spcPts val="1600"/>
              </a:spcAft>
              <a:buNone/>
            </a:pPr>
            <a:r>
              <a:rPr lang="en" sz="2400">
                <a:solidFill>
                  <a:srgbClr val="FF0000"/>
                </a:solidFill>
              </a:rPr>
              <a:t>Today: 7:50 PM.</a:t>
            </a:r>
            <a:r>
              <a:rPr lang="en" sz="2400"/>
              <a:t> Your team discovers </a:t>
            </a:r>
            <a:r>
              <a:rPr lang="en" sz="2400">
                <a:solidFill>
                  <a:srgbClr val="FF0000"/>
                </a:solidFill>
              </a:rPr>
              <a:t>a fire in an apartment building</a:t>
            </a:r>
            <a:r>
              <a:rPr lang="en" sz="2400"/>
              <a:t>. There are </a:t>
            </a:r>
            <a:r>
              <a:rPr lang="en" sz="2400">
                <a:solidFill>
                  <a:srgbClr val="FF0000"/>
                </a:solidFill>
              </a:rPr>
              <a:t>people screaming inside</a:t>
            </a:r>
            <a:r>
              <a:rPr lang="en" sz="2400"/>
              <a:t>. One woman is begging you to help save her baby and her mother in apartment 8. The apartment is </a:t>
            </a:r>
            <a:r>
              <a:rPr lang="en" sz="2400">
                <a:solidFill>
                  <a:srgbClr val="FF0000"/>
                </a:solidFill>
              </a:rPr>
              <a:t>at 7452 Iberville</a:t>
            </a:r>
            <a:r>
              <a:rPr lang="en" sz="2400"/>
              <a:t>. The unmistakable </a:t>
            </a:r>
            <a:r>
              <a:rPr lang="en" sz="2400">
                <a:solidFill>
                  <a:srgbClr val="FF0000"/>
                </a:solidFill>
              </a:rPr>
              <a:t>smell of gas is in the air</a:t>
            </a:r>
            <a:r>
              <a:rPr lang="en" sz="2400"/>
              <a:t>. Your team has discovered </a:t>
            </a:r>
            <a:r>
              <a:rPr lang="en" sz="2400">
                <a:solidFill>
                  <a:srgbClr val="FF0000"/>
                </a:solidFill>
              </a:rPr>
              <a:t>seven people with first degree burns</a:t>
            </a:r>
            <a:r>
              <a:rPr lang="en" sz="2400"/>
              <a:t>.</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4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a log?</a:t>
            </a:r>
            <a:endParaRPr/>
          </a:p>
        </p:txBody>
      </p:sp>
      <p:sp>
        <p:nvSpPr>
          <p:cNvPr id="341" name="Google Shape;341;p45"/>
          <p:cNvSpPr txBox="1"/>
          <p:nvPr>
            <p:ph idx="1" type="body"/>
          </p:nvPr>
        </p:nvSpPr>
        <p:spPr>
          <a:xfrm>
            <a:off x="311700" y="1728958"/>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When you use the radio, you need to log all messages.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Use the ICS-214. If ICS-214 is not available use your trusty FORM A.</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“If it isn’t written down, it did not happen.”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Someone is sure to ask for a repeat of the info 45 minutes ago and 30 messages later.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Enter time of contact before each message.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Number and Date each Log page when filled.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Eventual Reimbursements depend on written records, message logs count!</a:t>
            </a: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4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Passing message traffic</a:t>
            </a:r>
            <a:endParaRPr/>
          </a:p>
        </p:txBody>
      </p:sp>
      <p:sp>
        <p:nvSpPr>
          <p:cNvPr id="347" name="Google Shape;347;p46"/>
          <p:cNvSpPr txBox="1"/>
          <p:nvPr>
            <p:ph idx="1" type="body"/>
          </p:nvPr>
        </p:nvSpPr>
        <p:spPr>
          <a:xfrm>
            <a:off x="311700" y="174808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AutoNum type="arabicPeriod"/>
            </a:pPr>
            <a:r>
              <a:rPr lang="en">
                <a:solidFill>
                  <a:srgbClr val="000000"/>
                </a:solidFill>
              </a:rPr>
              <a:t>Compose your message before you speak.</a:t>
            </a:r>
            <a:endParaRPr>
              <a:solidFill>
                <a:srgbClr val="000000"/>
              </a:solidFill>
            </a:endParaRPr>
          </a:p>
          <a:p>
            <a:pPr indent="-342900" lvl="0" marL="457200" rtl="0" algn="l">
              <a:spcBef>
                <a:spcPts val="0"/>
              </a:spcBef>
              <a:spcAft>
                <a:spcPts val="0"/>
              </a:spcAft>
              <a:buClr>
                <a:srgbClr val="000000"/>
              </a:buClr>
              <a:buSzPts val="1800"/>
              <a:buAutoNum type="arabicPeriod"/>
            </a:pPr>
            <a:r>
              <a:rPr lang="en">
                <a:solidFill>
                  <a:srgbClr val="000000"/>
                </a:solidFill>
              </a:rPr>
              <a:t>Start by listening - Is the channel clear?</a:t>
            </a:r>
            <a:endParaRPr>
              <a:solidFill>
                <a:srgbClr val="000000"/>
              </a:solidFill>
            </a:endParaRPr>
          </a:p>
          <a:p>
            <a:pPr indent="-342900" lvl="0" marL="457200" rtl="0" algn="l">
              <a:spcBef>
                <a:spcPts val="0"/>
              </a:spcBef>
              <a:spcAft>
                <a:spcPts val="0"/>
              </a:spcAft>
              <a:buClr>
                <a:srgbClr val="000000"/>
              </a:buClr>
              <a:buSzPts val="1800"/>
              <a:buAutoNum type="arabicPeriod"/>
            </a:pPr>
            <a:r>
              <a:rPr lang="en">
                <a:solidFill>
                  <a:srgbClr val="000000"/>
                </a:solidFill>
              </a:rPr>
              <a:t>If clear, press the transmit button</a:t>
            </a:r>
            <a:endParaRPr>
              <a:solidFill>
                <a:srgbClr val="000000"/>
              </a:solidFill>
            </a:endParaRPr>
          </a:p>
          <a:p>
            <a:pPr indent="-342900" lvl="0" marL="457200" rtl="0" algn="l">
              <a:spcBef>
                <a:spcPts val="0"/>
              </a:spcBef>
              <a:spcAft>
                <a:spcPts val="0"/>
              </a:spcAft>
              <a:buClr>
                <a:srgbClr val="000000"/>
              </a:buClr>
              <a:buSzPts val="1800"/>
              <a:buAutoNum type="arabicPeriod"/>
            </a:pPr>
            <a:r>
              <a:rPr lang="en">
                <a:solidFill>
                  <a:srgbClr val="000000"/>
                </a:solidFill>
              </a:rPr>
              <a:t>Then speak, giving call sign of who you are calling, then your call sign.</a:t>
            </a:r>
            <a:endParaRPr>
              <a:solidFill>
                <a:srgbClr val="000000"/>
              </a:solidFill>
            </a:endParaRPr>
          </a:p>
          <a:p>
            <a:pPr indent="-342900" lvl="0" marL="457200" rtl="0" algn="l">
              <a:spcBef>
                <a:spcPts val="0"/>
              </a:spcBef>
              <a:spcAft>
                <a:spcPts val="0"/>
              </a:spcAft>
              <a:buClr>
                <a:srgbClr val="000000"/>
              </a:buClr>
              <a:buSzPts val="1800"/>
              <a:buAutoNum type="arabicPeriod"/>
            </a:pPr>
            <a:r>
              <a:rPr lang="en">
                <a:solidFill>
                  <a:srgbClr val="000000"/>
                </a:solidFill>
              </a:rPr>
              <a:t>T</a:t>
            </a:r>
            <a:r>
              <a:rPr lang="en">
                <a:solidFill>
                  <a:srgbClr val="000000"/>
                </a:solidFill>
              </a:rPr>
              <a:t>hen let go of the transmit button </a:t>
            </a:r>
            <a:endParaRPr>
              <a:solidFill>
                <a:srgbClr val="000000"/>
              </a:solidFill>
            </a:endParaRPr>
          </a:p>
          <a:p>
            <a:pPr indent="-342900" lvl="0" marL="457200" rtl="0" algn="l">
              <a:spcBef>
                <a:spcPts val="0"/>
              </a:spcBef>
              <a:spcAft>
                <a:spcPts val="0"/>
              </a:spcAft>
              <a:buClr>
                <a:srgbClr val="000000"/>
              </a:buClr>
              <a:buSzPts val="1800"/>
              <a:buAutoNum type="arabicPeriod"/>
            </a:pPr>
            <a:r>
              <a:rPr lang="en">
                <a:solidFill>
                  <a:srgbClr val="000000"/>
                </a:solidFill>
              </a:rPr>
              <a:t>Wait for an acknowledgement.</a:t>
            </a:r>
            <a:endParaRPr>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Passing message traffic</a:t>
            </a:r>
            <a:endParaRPr/>
          </a:p>
        </p:txBody>
      </p:sp>
      <p:sp>
        <p:nvSpPr>
          <p:cNvPr id="353" name="Google Shape;353;p47"/>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AutoNum type="arabicPeriod" startAt="7"/>
            </a:pPr>
            <a:r>
              <a:rPr lang="en">
                <a:solidFill>
                  <a:srgbClr val="000000"/>
                </a:solidFill>
              </a:rPr>
              <a:t>Once acknowledged, wait a second then press the PTT button</a:t>
            </a:r>
            <a:endParaRPr>
              <a:solidFill>
                <a:srgbClr val="000000"/>
              </a:solidFill>
            </a:endParaRPr>
          </a:p>
          <a:p>
            <a:pPr indent="-342900" lvl="0" marL="457200" rtl="0" algn="l">
              <a:spcBef>
                <a:spcPts val="0"/>
              </a:spcBef>
              <a:spcAft>
                <a:spcPts val="0"/>
              </a:spcAft>
              <a:buClr>
                <a:srgbClr val="000000"/>
              </a:buClr>
              <a:buSzPts val="1800"/>
              <a:buAutoNum type="arabicPeriod" startAt="7"/>
            </a:pPr>
            <a:r>
              <a:rPr lang="en">
                <a:solidFill>
                  <a:srgbClr val="000000"/>
                </a:solidFill>
              </a:rPr>
              <a:t>Speak, give your call sign, then your message. Slowly.</a:t>
            </a:r>
            <a:endParaRPr>
              <a:solidFill>
                <a:srgbClr val="000000"/>
              </a:solidFill>
            </a:endParaRPr>
          </a:p>
          <a:p>
            <a:pPr indent="-342900" lvl="0" marL="457200" rtl="0" algn="l">
              <a:spcBef>
                <a:spcPts val="0"/>
              </a:spcBef>
              <a:spcAft>
                <a:spcPts val="0"/>
              </a:spcAft>
              <a:buClr>
                <a:srgbClr val="000000"/>
              </a:buClr>
              <a:buSzPts val="1800"/>
              <a:buAutoNum type="arabicPeriod" startAt="7"/>
            </a:pPr>
            <a:r>
              <a:rPr lang="en">
                <a:solidFill>
                  <a:srgbClr val="000000"/>
                </a:solidFill>
              </a:rPr>
              <a:t>Then let go of the transmit button</a:t>
            </a:r>
            <a:endParaRPr>
              <a:solidFill>
                <a:srgbClr val="000000"/>
              </a:solidFill>
            </a:endParaRPr>
          </a:p>
          <a:p>
            <a:pPr indent="-342900" lvl="0" marL="457200" rtl="0" algn="l">
              <a:spcBef>
                <a:spcPts val="0"/>
              </a:spcBef>
              <a:spcAft>
                <a:spcPts val="0"/>
              </a:spcAft>
              <a:buClr>
                <a:srgbClr val="000000"/>
              </a:buClr>
              <a:buSzPts val="1800"/>
              <a:buAutoNum type="arabicPeriod" startAt="7"/>
            </a:pPr>
            <a:r>
              <a:rPr lang="en">
                <a:solidFill>
                  <a:srgbClr val="000000"/>
                </a:solidFill>
              </a:rPr>
              <a:t>Wait for a confirmation.</a:t>
            </a:r>
            <a:endParaRPr>
              <a:solidFill>
                <a:srgbClr val="000000"/>
              </a:solidFill>
            </a:endParaRPr>
          </a:p>
          <a:p>
            <a:pPr indent="-342900" lvl="0" marL="457200" rtl="0" algn="l">
              <a:spcBef>
                <a:spcPts val="0"/>
              </a:spcBef>
              <a:spcAft>
                <a:spcPts val="0"/>
              </a:spcAft>
              <a:buClr>
                <a:srgbClr val="000000"/>
              </a:buClr>
              <a:buSzPts val="1800"/>
              <a:buAutoNum type="arabicPeriod" startAt="7"/>
            </a:pPr>
            <a:r>
              <a:rPr lang="en">
                <a:solidFill>
                  <a:srgbClr val="000000"/>
                </a:solidFill>
              </a:rPr>
              <a:t>If confirmed. Acknowledge with your call sign. You are done. </a:t>
            </a:r>
            <a:endParaRPr>
              <a:solidFill>
                <a:srgbClr val="000000"/>
              </a:solidFill>
            </a:endParaRPr>
          </a:p>
          <a:p>
            <a:pPr indent="-342900" lvl="0" marL="457200" rtl="0" algn="l">
              <a:spcBef>
                <a:spcPts val="0"/>
              </a:spcBef>
              <a:spcAft>
                <a:spcPts val="0"/>
              </a:spcAft>
              <a:buClr>
                <a:srgbClr val="000000"/>
              </a:buClr>
              <a:buSzPts val="1800"/>
              <a:buAutoNum type="arabicPeriod" startAt="7"/>
            </a:pPr>
            <a:r>
              <a:rPr lang="en">
                <a:solidFill>
                  <a:srgbClr val="000000"/>
                </a:solidFill>
              </a:rPr>
              <a:t>If not confirmed. Resend message.</a:t>
            </a:r>
            <a:endParaRPr>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4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6: Making and receiving calls</a:t>
            </a:r>
            <a:endParaRPr/>
          </a:p>
        </p:txBody>
      </p:sp>
      <p:sp>
        <p:nvSpPr>
          <p:cNvPr id="359" name="Google Shape;359;p48"/>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exercise you will learn how to:</a:t>
            </a:r>
            <a:endParaRPr/>
          </a:p>
          <a:p>
            <a:pPr indent="-342900" lvl="0" marL="457200" rtl="0" algn="l">
              <a:lnSpc>
                <a:spcPct val="115000"/>
              </a:lnSpc>
              <a:spcBef>
                <a:spcPts val="1600"/>
              </a:spcBef>
              <a:spcAft>
                <a:spcPts val="0"/>
              </a:spcAft>
              <a:buSzPts val="1800"/>
              <a:buChar char="●"/>
            </a:pPr>
            <a:r>
              <a:rPr b="1" lang="en">
                <a:solidFill>
                  <a:schemeClr val="dk1"/>
                </a:solidFill>
              </a:rPr>
              <a:t>To transmit</a:t>
            </a:r>
            <a:r>
              <a:rPr lang="en">
                <a:solidFill>
                  <a:schemeClr val="dk1"/>
                </a:solidFill>
              </a:rPr>
              <a:t> (make a call), </a:t>
            </a:r>
            <a:r>
              <a:rPr b="1" lang="en">
                <a:solidFill>
                  <a:schemeClr val="dk1"/>
                </a:solidFill>
              </a:rPr>
              <a:t>press and hold the PTT (“Push to Talk”) button</a:t>
            </a:r>
            <a:r>
              <a:rPr lang="en">
                <a:solidFill>
                  <a:schemeClr val="dk1"/>
                </a:solidFill>
              </a:rPr>
              <a:t>. Hold the radio 3 – 4 inches from your mouth and speak normally. Hold it slightly sideways so you are speaking across the microphone to minimize overdriving it.</a:t>
            </a:r>
            <a:endParaRPr>
              <a:solidFill>
                <a:schemeClr val="dk1"/>
              </a:solidFill>
            </a:endParaRPr>
          </a:p>
          <a:p>
            <a:pPr indent="-342900" lvl="0" marL="457200" rtl="0" algn="l">
              <a:lnSpc>
                <a:spcPct val="115000"/>
              </a:lnSpc>
              <a:spcBef>
                <a:spcPts val="0"/>
              </a:spcBef>
              <a:spcAft>
                <a:spcPts val="0"/>
              </a:spcAft>
              <a:buSzPts val="1800"/>
              <a:buChar char="●"/>
            </a:pPr>
            <a:r>
              <a:rPr lang="en">
                <a:solidFill>
                  <a:schemeClr val="dk1"/>
                </a:solidFill>
              </a:rPr>
              <a:t>The </a:t>
            </a:r>
            <a:r>
              <a:rPr b="1" lang="en">
                <a:solidFill>
                  <a:schemeClr val="dk1"/>
                </a:solidFill>
              </a:rPr>
              <a:t>TX </a:t>
            </a:r>
            <a:r>
              <a:rPr lang="en">
                <a:solidFill>
                  <a:schemeClr val="dk1"/>
                </a:solidFill>
              </a:rPr>
              <a:t>icon will appear continuously on the LCD Display while transmitting.</a:t>
            </a:r>
            <a:endParaRPr>
              <a:solidFill>
                <a:schemeClr val="dk1"/>
              </a:solidFill>
            </a:endParaRPr>
          </a:p>
          <a:p>
            <a:pPr indent="-342900" lvl="0" marL="457200" rtl="0" algn="l">
              <a:lnSpc>
                <a:spcPct val="115000"/>
              </a:lnSpc>
              <a:spcBef>
                <a:spcPts val="0"/>
              </a:spcBef>
              <a:spcAft>
                <a:spcPts val="0"/>
              </a:spcAft>
              <a:buSzPts val="1800"/>
              <a:buChar char="●"/>
            </a:pPr>
            <a:r>
              <a:rPr b="1" lang="en">
                <a:solidFill>
                  <a:schemeClr val="dk1"/>
                </a:solidFill>
              </a:rPr>
              <a:t>To receive</a:t>
            </a:r>
            <a:r>
              <a:rPr lang="en">
                <a:solidFill>
                  <a:schemeClr val="dk1"/>
                </a:solidFill>
              </a:rPr>
              <a:t>, release the </a:t>
            </a:r>
            <a:r>
              <a:rPr b="1" lang="en">
                <a:solidFill>
                  <a:schemeClr val="dk1"/>
                </a:solidFill>
              </a:rPr>
              <a:t>PTT </a:t>
            </a:r>
            <a:r>
              <a:rPr lang="en">
                <a:solidFill>
                  <a:schemeClr val="dk1"/>
                </a:solidFill>
              </a:rPr>
              <a:t>button. When you release the PTT button, a “roger beep” automatically signals others that you have stopped transmitting and are ready for a response.</a:t>
            </a:r>
            <a:endParaRPr>
              <a:solidFill>
                <a:schemeClr val="dk1"/>
              </a:solidFill>
            </a:endParaRPr>
          </a:p>
          <a:p>
            <a:pPr indent="-342900" lvl="0" marL="457200" rtl="0" algn="l">
              <a:lnSpc>
                <a:spcPct val="115000"/>
              </a:lnSpc>
              <a:spcBef>
                <a:spcPts val="0"/>
              </a:spcBef>
              <a:spcAft>
                <a:spcPts val="0"/>
              </a:spcAft>
              <a:buSzPts val="1800"/>
              <a:buChar char="●"/>
            </a:pPr>
            <a:r>
              <a:rPr lang="en">
                <a:solidFill>
                  <a:schemeClr val="dk1"/>
                </a:solidFill>
              </a:rPr>
              <a:t>The </a:t>
            </a:r>
            <a:r>
              <a:rPr b="1" lang="en">
                <a:solidFill>
                  <a:schemeClr val="dk1"/>
                </a:solidFill>
              </a:rPr>
              <a:t>RX </a:t>
            </a:r>
            <a:r>
              <a:rPr lang="en">
                <a:solidFill>
                  <a:schemeClr val="dk1"/>
                </a:solidFill>
              </a:rPr>
              <a:t>icon will</a:t>
            </a:r>
            <a:r>
              <a:rPr lang="en">
                <a:solidFill>
                  <a:schemeClr val="dk1"/>
                </a:solidFill>
                <a:latin typeface="Times New Roman"/>
                <a:ea typeface="Times New Roman"/>
                <a:cs typeface="Times New Roman"/>
                <a:sym typeface="Times New Roman"/>
              </a:rPr>
              <a:t> </a:t>
            </a:r>
            <a:r>
              <a:rPr lang="en">
                <a:solidFill>
                  <a:schemeClr val="dk1"/>
                </a:solidFill>
              </a:rPr>
              <a:t>appear on the display when your radio is receiving a transmission. If you cannot hear the transmission well, turn your volume knob clockwise.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49"/>
          <p:cNvSpPr txBox="1"/>
          <p:nvPr>
            <p:ph type="title"/>
          </p:nvPr>
        </p:nvSpPr>
        <p:spPr>
          <a:xfrm>
            <a:off x="166475" y="593375"/>
            <a:ext cx="88272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CERT Team observes damage at 2005 Porteous St.</a:t>
            </a:r>
            <a:endParaRPr/>
          </a:p>
        </p:txBody>
      </p:sp>
      <p:pic>
        <p:nvPicPr>
          <p:cNvPr id="365" name="Google Shape;365;p49"/>
          <p:cNvPicPr preferRelativeResize="0"/>
          <p:nvPr/>
        </p:nvPicPr>
        <p:blipFill>
          <a:blip r:embed="rId3">
            <a:alphaModFix/>
          </a:blip>
          <a:stretch>
            <a:fillRect/>
          </a:stretch>
        </p:blipFill>
        <p:spPr>
          <a:xfrm>
            <a:off x="1366200" y="1655426"/>
            <a:ext cx="6617350" cy="43264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Message passing</a:t>
            </a:r>
            <a:endParaRPr/>
          </a:p>
        </p:txBody>
      </p:sp>
      <p:sp>
        <p:nvSpPr>
          <p:cNvPr id="371" name="Google Shape;371;p50"/>
          <p:cNvSpPr txBox="1"/>
          <p:nvPr>
            <p:ph idx="1" type="body"/>
          </p:nvPr>
        </p:nvSpPr>
        <p:spPr>
          <a:xfrm>
            <a:off x="311700" y="2456654"/>
            <a:ext cx="8520600" cy="2423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On the radio you say: “Spindrift Command, Team 4”</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You hear: “Team 4 Go Ahead.”</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You say: “Team 4. 2005 Porteous Street Heavy Damage. Team 4 Over”</a:t>
            </a:r>
            <a:endParaRPr sz="24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5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Error in Message passing</a:t>
            </a:r>
            <a:endParaRPr/>
          </a:p>
        </p:txBody>
      </p:sp>
      <p:sp>
        <p:nvSpPr>
          <p:cNvPr id="377" name="Google Shape;377;p51"/>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You hear: “Copy 205 Porteous Street Heavy Damage. Spindrift Command Over”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You say: “Spindrift Command. Negative. I repeat. Two Zero Zero Five Porteous Street Heavy Damage. Team 4 Over”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You hear: “Team 4 Copy 2005 Porteous Street Heavy Damage Spindrift Command Over”</a:t>
            </a:r>
            <a:endParaRPr>
              <a:solidFill>
                <a:srgbClr val="000000"/>
              </a:solidFill>
            </a:endParaRPr>
          </a:p>
          <a:p>
            <a:pPr indent="-342900" lvl="0" marL="457200" rtl="0" algn="l">
              <a:spcBef>
                <a:spcPts val="0"/>
              </a:spcBef>
              <a:spcAft>
                <a:spcPts val="0"/>
              </a:spcAft>
              <a:buClr>
                <a:schemeClr val="dk1"/>
              </a:buClr>
              <a:buSzPts val="1800"/>
              <a:buChar char="●"/>
            </a:pPr>
            <a:r>
              <a:rPr lang="en">
                <a:solidFill>
                  <a:schemeClr val="dk1"/>
                </a:solidFill>
              </a:rPr>
              <a:t>You say: “Spindrift Command. Affirmative. Team 4 Over” &lt;At this point the message is passed.&gt;</a:t>
            </a:r>
            <a:endParaRPr>
              <a:solidFill>
                <a:schemeClr val="dk1"/>
              </a:solidFill>
            </a:endParaRPr>
          </a:p>
          <a:p>
            <a:pPr indent="0" lvl="0" marL="0" rtl="0" algn="l">
              <a:spcBef>
                <a:spcPts val="1600"/>
              </a:spcBef>
              <a:spcAft>
                <a:spcPts val="1600"/>
              </a:spcAft>
              <a:buNone/>
            </a:pPr>
            <a:r>
              <a:t/>
            </a:r>
            <a:endParaRPr>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FRS radios</a:t>
            </a:r>
            <a:endParaRPr/>
          </a:p>
        </p:txBody>
      </p:sp>
      <p:sp>
        <p:nvSpPr>
          <p:cNvPr id="115" name="Google Shape;115;p16"/>
          <p:cNvSpPr txBox="1"/>
          <p:nvPr>
            <p:ph idx="1" type="body"/>
          </p:nvPr>
        </p:nvSpPr>
        <p:spPr>
          <a:xfrm>
            <a:off x="311700" y="173093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Also known as “Walkie Talkies”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No license required.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22 FRS channels available since 2017.</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Shares channels 1-7 and 15-22 with GMRS since 2017.</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Many FRS radios only work on Channels 8-14 but may be numbered 1 - 7.</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Channels 15-22 are GMRS-FRS and GMRS Repeater outputs.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Typical 0.5 - 1.25 mile communication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Very low power, 1/2 watt ERP (Effective Radiated Power).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New designs since 2017 will output 2 watts of power.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Low cost</a:t>
            </a:r>
            <a:endParaRPr>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5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 slowly...no, even slower.</a:t>
            </a:r>
            <a:endParaRPr/>
          </a:p>
        </p:txBody>
      </p:sp>
      <p:sp>
        <p:nvSpPr>
          <p:cNvPr id="383" name="Google Shape;383;p52"/>
          <p:cNvSpPr txBox="1"/>
          <p:nvPr>
            <p:ph idx="1" type="body"/>
          </p:nvPr>
        </p:nvSpPr>
        <p:spPr>
          <a:xfrm>
            <a:off x="311700" y="174808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Say no more than five words without a pause.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Say “Break” when you pause and release PTT button. Listen a second or two for other traffic then resume speaking your message.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As you speak trace the letters on the log with your fingers.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Use phonetics if necessary. (alpha, bravo, charlie, delta.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Your goal: Pass your message in one try.</a:t>
            </a:r>
            <a:endParaRPr>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5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why speak slowly?</a:t>
            </a:r>
            <a:endParaRPr/>
          </a:p>
        </p:txBody>
      </p:sp>
      <p:sp>
        <p:nvSpPr>
          <p:cNvPr id="389" name="Google Shape;389;p53"/>
          <p:cNvSpPr txBox="1"/>
          <p:nvPr>
            <p:ph idx="1" type="body"/>
          </p:nvPr>
        </p:nvSpPr>
        <p:spPr>
          <a:xfrm>
            <a:off x="311700" y="2313480"/>
            <a:ext cx="8520600" cy="205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Everything you say to the command post is being legibly written down.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Records tell the story.</a:t>
            </a:r>
            <a:endParaRPr>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5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most common mistakes</a:t>
            </a:r>
            <a:endParaRPr/>
          </a:p>
        </p:txBody>
      </p:sp>
      <p:sp>
        <p:nvSpPr>
          <p:cNvPr id="395" name="Google Shape;395;p54"/>
          <p:cNvSpPr txBox="1"/>
          <p:nvPr>
            <p:ph idx="1" type="body"/>
          </p:nvPr>
        </p:nvSpPr>
        <p:spPr>
          <a:xfrm>
            <a:off x="397425" y="181668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AutoNum type="arabicPeriod"/>
            </a:pPr>
            <a:r>
              <a:rPr lang="en">
                <a:solidFill>
                  <a:srgbClr val="000000"/>
                </a:solidFill>
              </a:rPr>
              <a:t>Speaking without listening first.</a:t>
            </a:r>
            <a:endParaRPr>
              <a:solidFill>
                <a:srgbClr val="000000"/>
              </a:solidFill>
            </a:endParaRPr>
          </a:p>
          <a:p>
            <a:pPr indent="-342900" lvl="0" marL="457200" rtl="0" algn="l">
              <a:spcBef>
                <a:spcPts val="0"/>
              </a:spcBef>
              <a:spcAft>
                <a:spcPts val="0"/>
              </a:spcAft>
              <a:buClr>
                <a:srgbClr val="000000"/>
              </a:buClr>
              <a:buSzPts val="1800"/>
              <a:buAutoNum type="arabicPeriod"/>
            </a:pPr>
            <a:r>
              <a:rPr lang="en">
                <a:solidFill>
                  <a:srgbClr val="000000"/>
                </a:solidFill>
              </a:rPr>
              <a:t>Message poorly formed, not brief. “5 Second Rule”</a:t>
            </a:r>
            <a:endParaRPr>
              <a:solidFill>
                <a:srgbClr val="000000"/>
              </a:solidFill>
            </a:endParaRPr>
          </a:p>
          <a:p>
            <a:pPr indent="-342900" lvl="0" marL="457200" rtl="0" algn="l">
              <a:spcBef>
                <a:spcPts val="0"/>
              </a:spcBef>
              <a:spcAft>
                <a:spcPts val="0"/>
              </a:spcAft>
              <a:buClr>
                <a:srgbClr val="000000"/>
              </a:buClr>
              <a:buSzPts val="1800"/>
              <a:buAutoNum type="arabicPeriod"/>
            </a:pPr>
            <a:r>
              <a:rPr lang="en">
                <a:solidFill>
                  <a:srgbClr val="000000"/>
                </a:solidFill>
              </a:rPr>
              <a:t>Speaking too fast.</a:t>
            </a:r>
            <a:endParaRPr>
              <a:solidFill>
                <a:srgbClr val="000000"/>
              </a:solidFill>
            </a:endParaRPr>
          </a:p>
          <a:p>
            <a:pPr indent="-342900" lvl="0" marL="457200" rtl="0" algn="l">
              <a:lnSpc>
                <a:spcPct val="150000"/>
              </a:lnSpc>
              <a:spcBef>
                <a:spcPts val="0"/>
              </a:spcBef>
              <a:spcAft>
                <a:spcPts val="0"/>
              </a:spcAft>
              <a:buClr>
                <a:srgbClr val="000000"/>
              </a:buClr>
              <a:buSzPts val="1800"/>
              <a:buAutoNum type="arabicPeriod"/>
            </a:pPr>
            <a:r>
              <a:rPr lang="en">
                <a:solidFill>
                  <a:schemeClr val="dk1"/>
                </a:solidFill>
              </a:rPr>
              <a:t>Speaking too loudly.</a:t>
            </a:r>
            <a:endParaRPr>
              <a:solidFill>
                <a:schemeClr val="dk1"/>
              </a:solidFill>
            </a:endParaRPr>
          </a:p>
          <a:p>
            <a:pPr indent="-342900" lvl="0" marL="457200" rtl="0" algn="l">
              <a:lnSpc>
                <a:spcPct val="150000"/>
              </a:lnSpc>
              <a:spcBef>
                <a:spcPts val="0"/>
              </a:spcBef>
              <a:spcAft>
                <a:spcPts val="0"/>
              </a:spcAft>
              <a:buClr>
                <a:srgbClr val="000000"/>
              </a:buClr>
              <a:buSzPts val="1800"/>
              <a:buAutoNum type="arabicPeriod"/>
            </a:pPr>
            <a:r>
              <a:rPr lang="en">
                <a:solidFill>
                  <a:schemeClr val="dk1"/>
                </a:solidFill>
              </a:rPr>
              <a:t>Speaking too softly.</a:t>
            </a:r>
            <a:endParaRPr>
              <a:solidFill>
                <a:schemeClr val="dk1"/>
              </a:solidFill>
            </a:endParaRPr>
          </a:p>
          <a:p>
            <a:pPr indent="-342900" lvl="0" marL="457200" rtl="0" algn="l">
              <a:lnSpc>
                <a:spcPct val="150000"/>
              </a:lnSpc>
              <a:spcBef>
                <a:spcPts val="0"/>
              </a:spcBef>
              <a:spcAft>
                <a:spcPts val="0"/>
              </a:spcAft>
              <a:buClr>
                <a:srgbClr val="000000"/>
              </a:buClr>
              <a:buSzPts val="1800"/>
              <a:buAutoNum type="arabicPeriod"/>
            </a:pPr>
            <a:r>
              <a:rPr lang="en">
                <a:solidFill>
                  <a:schemeClr val="dk1"/>
                </a:solidFill>
              </a:rPr>
              <a:t>Holding Microphone too close.</a:t>
            </a:r>
            <a:endParaRPr>
              <a:solidFill>
                <a:schemeClr val="dk1"/>
              </a:solidFill>
            </a:endParaRPr>
          </a:p>
          <a:p>
            <a:pPr indent="-342900" lvl="0" marL="457200" rtl="0" algn="l">
              <a:lnSpc>
                <a:spcPct val="150000"/>
              </a:lnSpc>
              <a:spcBef>
                <a:spcPts val="0"/>
              </a:spcBef>
              <a:spcAft>
                <a:spcPts val="0"/>
              </a:spcAft>
              <a:buClr>
                <a:srgbClr val="000000"/>
              </a:buClr>
              <a:buSzPts val="1800"/>
              <a:buAutoNum type="arabicPeriod"/>
            </a:pPr>
            <a:r>
              <a:rPr lang="en">
                <a:solidFill>
                  <a:schemeClr val="dk1"/>
                </a:solidFill>
              </a:rPr>
              <a:t>Speaking directly into Microphone. Speak across the microphone instead.</a:t>
            </a:r>
            <a:endParaRPr>
              <a:solidFill>
                <a:schemeClr val="dk1"/>
              </a:solidFill>
            </a:endParaRPr>
          </a:p>
          <a:p>
            <a:pPr indent="0" lvl="0" marL="457200" rtl="0" algn="l">
              <a:spcBef>
                <a:spcPts val="0"/>
              </a:spcBef>
              <a:spcAft>
                <a:spcPts val="1600"/>
              </a:spcAft>
              <a:buNone/>
            </a:pPr>
            <a:r>
              <a:t/>
            </a:r>
            <a:endParaRPr>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5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CERT team: Basic disaster communications</a:t>
            </a:r>
            <a:endParaRPr/>
          </a:p>
        </p:txBody>
      </p:sp>
      <p:sp>
        <p:nvSpPr>
          <p:cNvPr id="401" name="Google Shape;401;p55"/>
          <p:cNvSpPr txBox="1"/>
          <p:nvPr/>
        </p:nvSpPr>
        <p:spPr>
          <a:xfrm>
            <a:off x="1504125" y="1785475"/>
            <a:ext cx="6135900" cy="5532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Coastside </a:t>
            </a:r>
            <a:r>
              <a:rPr lang="en" sz="2400">
                <a:solidFill>
                  <a:srgbClr val="FFFFFF"/>
                </a:solidFill>
              </a:rPr>
              <a:t>Emergency Operations Center (EOC)</a:t>
            </a:r>
            <a:endParaRPr sz="2400">
              <a:solidFill>
                <a:srgbClr val="FFFFFF"/>
              </a:solidFill>
            </a:endParaRPr>
          </a:p>
        </p:txBody>
      </p:sp>
      <p:sp>
        <p:nvSpPr>
          <p:cNvPr id="402" name="Google Shape;402;p55"/>
          <p:cNvSpPr txBox="1"/>
          <p:nvPr/>
        </p:nvSpPr>
        <p:spPr>
          <a:xfrm>
            <a:off x="676800" y="5712967"/>
            <a:ext cx="1326300" cy="37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CERT Team #1</a:t>
            </a:r>
            <a:endParaRPr sz="1200"/>
          </a:p>
        </p:txBody>
      </p:sp>
      <p:sp>
        <p:nvSpPr>
          <p:cNvPr id="403" name="Google Shape;403;p55"/>
          <p:cNvSpPr txBox="1"/>
          <p:nvPr/>
        </p:nvSpPr>
        <p:spPr>
          <a:xfrm>
            <a:off x="2396475" y="3804826"/>
            <a:ext cx="4351200" cy="5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Coastside CERT Branches 1 &amp; 2</a:t>
            </a:r>
            <a:endParaRPr sz="1200"/>
          </a:p>
          <a:p>
            <a:pPr indent="0" lvl="0" marL="0" rtl="0" algn="ctr">
              <a:spcBef>
                <a:spcPts val="0"/>
              </a:spcBef>
              <a:spcAft>
                <a:spcPts val="0"/>
              </a:spcAft>
              <a:buNone/>
            </a:pPr>
            <a:r>
              <a:rPr lang="en" sz="1200"/>
              <a:t>We use FRS radios for neighborhood communications.</a:t>
            </a:r>
            <a:endParaRPr sz="1200"/>
          </a:p>
        </p:txBody>
      </p:sp>
      <p:pic>
        <p:nvPicPr>
          <p:cNvPr id="404" name="Google Shape;404;p55"/>
          <p:cNvPicPr preferRelativeResize="0"/>
          <p:nvPr/>
        </p:nvPicPr>
        <p:blipFill>
          <a:blip r:embed="rId3">
            <a:alphaModFix/>
          </a:blip>
          <a:stretch>
            <a:fillRect/>
          </a:stretch>
        </p:blipFill>
        <p:spPr>
          <a:xfrm>
            <a:off x="5076570" y="4921112"/>
            <a:ext cx="349091" cy="917400"/>
          </a:xfrm>
          <a:prstGeom prst="rect">
            <a:avLst/>
          </a:prstGeom>
          <a:noFill/>
          <a:ln>
            <a:noFill/>
          </a:ln>
        </p:spPr>
      </p:pic>
      <p:pic>
        <p:nvPicPr>
          <p:cNvPr id="405" name="Google Shape;405;p55"/>
          <p:cNvPicPr preferRelativeResize="0"/>
          <p:nvPr/>
        </p:nvPicPr>
        <p:blipFill>
          <a:blip r:embed="rId3">
            <a:alphaModFix/>
          </a:blip>
          <a:stretch>
            <a:fillRect/>
          </a:stretch>
        </p:blipFill>
        <p:spPr>
          <a:xfrm>
            <a:off x="6628737" y="4921112"/>
            <a:ext cx="370325" cy="973203"/>
          </a:xfrm>
          <a:prstGeom prst="rect">
            <a:avLst/>
          </a:prstGeom>
          <a:noFill/>
          <a:ln>
            <a:noFill/>
          </a:ln>
        </p:spPr>
      </p:pic>
      <p:pic>
        <p:nvPicPr>
          <p:cNvPr id="406" name="Google Shape;406;p55"/>
          <p:cNvPicPr preferRelativeResize="0"/>
          <p:nvPr/>
        </p:nvPicPr>
        <p:blipFill>
          <a:blip r:embed="rId3">
            <a:alphaModFix/>
          </a:blip>
          <a:stretch>
            <a:fillRect/>
          </a:stretch>
        </p:blipFill>
        <p:spPr>
          <a:xfrm>
            <a:off x="8123089" y="4921112"/>
            <a:ext cx="349100" cy="917424"/>
          </a:xfrm>
          <a:prstGeom prst="rect">
            <a:avLst/>
          </a:prstGeom>
          <a:noFill/>
          <a:ln>
            <a:noFill/>
          </a:ln>
        </p:spPr>
      </p:pic>
      <p:grpSp>
        <p:nvGrpSpPr>
          <p:cNvPr id="407" name="Google Shape;407;p55"/>
          <p:cNvGrpSpPr/>
          <p:nvPr/>
        </p:nvGrpSpPr>
        <p:grpSpPr>
          <a:xfrm>
            <a:off x="676800" y="4683433"/>
            <a:ext cx="673275" cy="943599"/>
            <a:chOff x="676800" y="3855475"/>
            <a:chExt cx="673275" cy="943599"/>
          </a:xfrm>
        </p:grpSpPr>
        <p:pic>
          <p:nvPicPr>
            <p:cNvPr id="408" name="Google Shape;408;p55"/>
            <p:cNvPicPr preferRelativeResize="0"/>
            <p:nvPr/>
          </p:nvPicPr>
          <p:blipFill>
            <a:blip r:embed="rId4">
              <a:alphaModFix/>
            </a:blip>
            <a:stretch>
              <a:fillRect/>
            </a:stretch>
          </p:blipFill>
          <p:spPr>
            <a:xfrm>
              <a:off x="676800" y="4125800"/>
              <a:ext cx="673275" cy="673275"/>
            </a:xfrm>
            <a:prstGeom prst="rect">
              <a:avLst/>
            </a:prstGeom>
            <a:noFill/>
            <a:ln>
              <a:noFill/>
            </a:ln>
          </p:spPr>
        </p:pic>
        <p:pic>
          <p:nvPicPr>
            <p:cNvPr id="409" name="Google Shape;409;p55"/>
            <p:cNvPicPr preferRelativeResize="0"/>
            <p:nvPr/>
          </p:nvPicPr>
          <p:blipFill>
            <a:blip r:embed="rId5">
              <a:alphaModFix/>
            </a:blip>
            <a:stretch>
              <a:fillRect/>
            </a:stretch>
          </p:blipFill>
          <p:spPr>
            <a:xfrm>
              <a:off x="727103" y="3855475"/>
              <a:ext cx="572669" cy="572700"/>
            </a:xfrm>
            <a:prstGeom prst="rect">
              <a:avLst/>
            </a:prstGeom>
            <a:noFill/>
            <a:ln>
              <a:noFill/>
            </a:ln>
          </p:spPr>
        </p:pic>
      </p:grpSp>
      <p:pic>
        <p:nvPicPr>
          <p:cNvPr id="410" name="Google Shape;410;p55"/>
          <p:cNvPicPr preferRelativeResize="0"/>
          <p:nvPr/>
        </p:nvPicPr>
        <p:blipFill>
          <a:blip r:embed="rId6">
            <a:alphaModFix/>
          </a:blip>
          <a:stretch>
            <a:fillRect/>
          </a:stretch>
        </p:blipFill>
        <p:spPr>
          <a:xfrm>
            <a:off x="3691295" y="3063667"/>
            <a:ext cx="1761412" cy="735526"/>
          </a:xfrm>
          <a:prstGeom prst="rect">
            <a:avLst/>
          </a:prstGeom>
          <a:noFill/>
          <a:ln>
            <a:noFill/>
          </a:ln>
        </p:spPr>
      </p:pic>
      <p:pic>
        <p:nvPicPr>
          <p:cNvPr id="411" name="Google Shape;411;p55"/>
          <p:cNvPicPr preferRelativeResize="0"/>
          <p:nvPr/>
        </p:nvPicPr>
        <p:blipFill>
          <a:blip r:embed="rId3">
            <a:alphaModFix/>
          </a:blip>
          <a:stretch>
            <a:fillRect/>
          </a:stretch>
        </p:blipFill>
        <p:spPr>
          <a:xfrm>
            <a:off x="475312" y="4921112"/>
            <a:ext cx="349100" cy="917376"/>
          </a:xfrm>
          <a:prstGeom prst="rect">
            <a:avLst/>
          </a:prstGeom>
          <a:noFill/>
          <a:ln>
            <a:noFill/>
          </a:ln>
        </p:spPr>
      </p:pic>
      <p:grpSp>
        <p:nvGrpSpPr>
          <p:cNvPr id="412" name="Google Shape;412;p55"/>
          <p:cNvGrpSpPr/>
          <p:nvPr/>
        </p:nvGrpSpPr>
        <p:grpSpPr>
          <a:xfrm>
            <a:off x="1273250" y="4645733"/>
            <a:ext cx="729848" cy="1000150"/>
            <a:chOff x="1299775" y="3855475"/>
            <a:chExt cx="729848" cy="1000150"/>
          </a:xfrm>
        </p:grpSpPr>
        <p:pic>
          <p:nvPicPr>
            <p:cNvPr id="413" name="Google Shape;413;p55"/>
            <p:cNvPicPr preferRelativeResize="0"/>
            <p:nvPr/>
          </p:nvPicPr>
          <p:blipFill>
            <a:blip r:embed="rId7">
              <a:alphaModFix/>
            </a:blip>
            <a:stretch>
              <a:fillRect/>
            </a:stretch>
          </p:blipFill>
          <p:spPr>
            <a:xfrm>
              <a:off x="1299775" y="4125800"/>
              <a:ext cx="729848" cy="729825"/>
            </a:xfrm>
            <a:prstGeom prst="rect">
              <a:avLst/>
            </a:prstGeom>
            <a:noFill/>
            <a:ln>
              <a:noFill/>
            </a:ln>
          </p:spPr>
        </p:pic>
        <p:pic>
          <p:nvPicPr>
            <p:cNvPr id="414" name="Google Shape;414;p55"/>
            <p:cNvPicPr preferRelativeResize="0"/>
            <p:nvPr/>
          </p:nvPicPr>
          <p:blipFill>
            <a:blip r:embed="rId5">
              <a:alphaModFix/>
            </a:blip>
            <a:stretch>
              <a:fillRect/>
            </a:stretch>
          </p:blipFill>
          <p:spPr>
            <a:xfrm>
              <a:off x="1371278" y="3855475"/>
              <a:ext cx="572669" cy="572700"/>
            </a:xfrm>
            <a:prstGeom prst="rect">
              <a:avLst/>
            </a:prstGeom>
            <a:noFill/>
            <a:ln>
              <a:noFill/>
            </a:ln>
          </p:spPr>
        </p:pic>
      </p:grpSp>
      <p:pic>
        <p:nvPicPr>
          <p:cNvPr id="415" name="Google Shape;415;p55"/>
          <p:cNvPicPr preferRelativeResize="0"/>
          <p:nvPr/>
        </p:nvPicPr>
        <p:blipFill>
          <a:blip r:embed="rId3">
            <a:alphaModFix/>
          </a:blip>
          <a:stretch>
            <a:fillRect/>
          </a:stretch>
        </p:blipFill>
        <p:spPr>
          <a:xfrm>
            <a:off x="1830662" y="4921112"/>
            <a:ext cx="349100" cy="917376"/>
          </a:xfrm>
          <a:prstGeom prst="rect">
            <a:avLst/>
          </a:prstGeom>
          <a:noFill/>
          <a:ln>
            <a:noFill/>
          </a:ln>
        </p:spPr>
      </p:pic>
      <p:sp>
        <p:nvSpPr>
          <p:cNvPr id="416" name="Google Shape;416;p55"/>
          <p:cNvSpPr txBox="1"/>
          <p:nvPr/>
        </p:nvSpPr>
        <p:spPr>
          <a:xfrm>
            <a:off x="3868416" y="5712967"/>
            <a:ext cx="1326300" cy="37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CERT Team #2</a:t>
            </a:r>
            <a:endParaRPr sz="1200"/>
          </a:p>
        </p:txBody>
      </p:sp>
      <p:sp>
        <p:nvSpPr>
          <p:cNvPr id="417" name="Google Shape;417;p55"/>
          <p:cNvSpPr txBox="1"/>
          <p:nvPr/>
        </p:nvSpPr>
        <p:spPr>
          <a:xfrm>
            <a:off x="6886990" y="5712967"/>
            <a:ext cx="1326300" cy="37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CERT Team #3</a:t>
            </a:r>
            <a:endParaRPr sz="1200"/>
          </a:p>
        </p:txBody>
      </p:sp>
      <p:pic>
        <p:nvPicPr>
          <p:cNvPr id="418" name="Google Shape;418;p55"/>
          <p:cNvPicPr preferRelativeResize="0"/>
          <p:nvPr/>
        </p:nvPicPr>
        <p:blipFill>
          <a:blip r:embed="rId3">
            <a:alphaModFix/>
          </a:blip>
          <a:stretch>
            <a:fillRect/>
          </a:stretch>
        </p:blipFill>
        <p:spPr>
          <a:xfrm>
            <a:off x="3647883" y="4921112"/>
            <a:ext cx="349091" cy="917400"/>
          </a:xfrm>
          <a:prstGeom prst="rect">
            <a:avLst/>
          </a:prstGeom>
          <a:noFill/>
          <a:ln>
            <a:noFill/>
          </a:ln>
        </p:spPr>
      </p:pic>
      <p:grpSp>
        <p:nvGrpSpPr>
          <p:cNvPr id="419" name="Google Shape;419;p55"/>
          <p:cNvGrpSpPr/>
          <p:nvPr/>
        </p:nvGrpSpPr>
        <p:grpSpPr>
          <a:xfrm>
            <a:off x="3862782" y="4673100"/>
            <a:ext cx="729850" cy="933437"/>
            <a:chOff x="3727949" y="3847725"/>
            <a:chExt cx="729850" cy="933437"/>
          </a:xfrm>
        </p:grpSpPr>
        <p:pic>
          <p:nvPicPr>
            <p:cNvPr id="420" name="Google Shape;420;p55"/>
            <p:cNvPicPr preferRelativeResize="0"/>
            <p:nvPr/>
          </p:nvPicPr>
          <p:blipFill>
            <a:blip r:embed="rId8">
              <a:alphaModFix/>
            </a:blip>
            <a:stretch>
              <a:fillRect/>
            </a:stretch>
          </p:blipFill>
          <p:spPr>
            <a:xfrm>
              <a:off x="3727949" y="4051312"/>
              <a:ext cx="729850" cy="729850"/>
            </a:xfrm>
            <a:prstGeom prst="rect">
              <a:avLst/>
            </a:prstGeom>
            <a:noFill/>
            <a:ln>
              <a:noFill/>
            </a:ln>
          </p:spPr>
        </p:pic>
        <p:pic>
          <p:nvPicPr>
            <p:cNvPr id="421" name="Google Shape;421;p55"/>
            <p:cNvPicPr preferRelativeResize="0"/>
            <p:nvPr/>
          </p:nvPicPr>
          <p:blipFill>
            <a:blip r:embed="rId5">
              <a:alphaModFix/>
            </a:blip>
            <a:stretch>
              <a:fillRect/>
            </a:stretch>
          </p:blipFill>
          <p:spPr>
            <a:xfrm>
              <a:off x="3806540" y="3847725"/>
              <a:ext cx="572669" cy="572700"/>
            </a:xfrm>
            <a:prstGeom prst="rect">
              <a:avLst/>
            </a:prstGeom>
            <a:noFill/>
            <a:ln>
              <a:noFill/>
            </a:ln>
          </p:spPr>
        </p:pic>
      </p:grpSp>
      <p:grpSp>
        <p:nvGrpSpPr>
          <p:cNvPr id="422" name="Google Shape;422;p55"/>
          <p:cNvGrpSpPr/>
          <p:nvPr/>
        </p:nvGrpSpPr>
        <p:grpSpPr>
          <a:xfrm>
            <a:off x="4458682" y="4673100"/>
            <a:ext cx="766175" cy="951601"/>
            <a:chOff x="4323850" y="3847725"/>
            <a:chExt cx="766175" cy="951601"/>
          </a:xfrm>
        </p:grpSpPr>
        <p:pic>
          <p:nvPicPr>
            <p:cNvPr id="423" name="Google Shape;423;p55"/>
            <p:cNvPicPr preferRelativeResize="0"/>
            <p:nvPr/>
          </p:nvPicPr>
          <p:blipFill>
            <a:blip r:embed="rId9">
              <a:alphaModFix/>
            </a:blip>
            <a:stretch>
              <a:fillRect/>
            </a:stretch>
          </p:blipFill>
          <p:spPr>
            <a:xfrm>
              <a:off x="4323850" y="4033127"/>
              <a:ext cx="766175" cy="766199"/>
            </a:xfrm>
            <a:prstGeom prst="rect">
              <a:avLst/>
            </a:prstGeom>
            <a:noFill/>
            <a:ln>
              <a:noFill/>
            </a:ln>
          </p:spPr>
        </p:pic>
        <p:pic>
          <p:nvPicPr>
            <p:cNvPr id="424" name="Google Shape;424;p55"/>
            <p:cNvPicPr preferRelativeResize="0"/>
            <p:nvPr/>
          </p:nvPicPr>
          <p:blipFill>
            <a:blip r:embed="rId5">
              <a:alphaModFix/>
            </a:blip>
            <a:stretch>
              <a:fillRect/>
            </a:stretch>
          </p:blipFill>
          <p:spPr>
            <a:xfrm>
              <a:off x="4420603" y="3847725"/>
              <a:ext cx="572669" cy="572700"/>
            </a:xfrm>
            <a:prstGeom prst="rect">
              <a:avLst/>
            </a:prstGeom>
            <a:noFill/>
            <a:ln>
              <a:noFill/>
            </a:ln>
          </p:spPr>
        </p:pic>
      </p:grpSp>
      <p:grpSp>
        <p:nvGrpSpPr>
          <p:cNvPr id="425" name="Google Shape;425;p55"/>
          <p:cNvGrpSpPr/>
          <p:nvPr/>
        </p:nvGrpSpPr>
        <p:grpSpPr>
          <a:xfrm>
            <a:off x="6835687" y="4704292"/>
            <a:ext cx="766175" cy="975593"/>
            <a:chOff x="6835687" y="3871119"/>
            <a:chExt cx="766175" cy="975593"/>
          </a:xfrm>
        </p:grpSpPr>
        <p:pic>
          <p:nvPicPr>
            <p:cNvPr id="426" name="Google Shape;426;p55"/>
            <p:cNvPicPr preferRelativeResize="0"/>
            <p:nvPr/>
          </p:nvPicPr>
          <p:blipFill>
            <a:blip r:embed="rId10">
              <a:alphaModFix/>
            </a:blip>
            <a:stretch>
              <a:fillRect/>
            </a:stretch>
          </p:blipFill>
          <p:spPr>
            <a:xfrm>
              <a:off x="6835687" y="4080537"/>
              <a:ext cx="766175" cy="766175"/>
            </a:xfrm>
            <a:prstGeom prst="rect">
              <a:avLst/>
            </a:prstGeom>
            <a:noFill/>
            <a:ln>
              <a:noFill/>
            </a:ln>
          </p:spPr>
        </p:pic>
        <p:pic>
          <p:nvPicPr>
            <p:cNvPr id="427" name="Google Shape;427;p55"/>
            <p:cNvPicPr preferRelativeResize="0"/>
            <p:nvPr/>
          </p:nvPicPr>
          <p:blipFill>
            <a:blip r:embed="rId5">
              <a:alphaModFix/>
            </a:blip>
            <a:stretch>
              <a:fillRect/>
            </a:stretch>
          </p:blipFill>
          <p:spPr>
            <a:xfrm>
              <a:off x="6933366" y="3871119"/>
              <a:ext cx="572669" cy="572700"/>
            </a:xfrm>
            <a:prstGeom prst="rect">
              <a:avLst/>
            </a:prstGeom>
            <a:noFill/>
            <a:ln>
              <a:noFill/>
            </a:ln>
          </p:spPr>
        </p:pic>
      </p:grpSp>
      <p:grpSp>
        <p:nvGrpSpPr>
          <p:cNvPr id="428" name="Google Shape;428;p55"/>
          <p:cNvGrpSpPr/>
          <p:nvPr/>
        </p:nvGrpSpPr>
        <p:grpSpPr>
          <a:xfrm>
            <a:off x="7520802" y="4704292"/>
            <a:ext cx="729850" cy="957416"/>
            <a:chOff x="7520802" y="3871119"/>
            <a:chExt cx="729850" cy="957416"/>
          </a:xfrm>
        </p:grpSpPr>
        <p:pic>
          <p:nvPicPr>
            <p:cNvPr id="429" name="Google Shape;429;p55"/>
            <p:cNvPicPr preferRelativeResize="0"/>
            <p:nvPr/>
          </p:nvPicPr>
          <p:blipFill>
            <a:blip r:embed="rId11">
              <a:alphaModFix/>
            </a:blip>
            <a:stretch>
              <a:fillRect/>
            </a:stretch>
          </p:blipFill>
          <p:spPr>
            <a:xfrm>
              <a:off x="7520802" y="4098686"/>
              <a:ext cx="729850" cy="729850"/>
            </a:xfrm>
            <a:prstGeom prst="rect">
              <a:avLst/>
            </a:prstGeom>
            <a:noFill/>
            <a:ln>
              <a:noFill/>
            </a:ln>
          </p:spPr>
        </p:pic>
        <p:pic>
          <p:nvPicPr>
            <p:cNvPr id="430" name="Google Shape;430;p55"/>
            <p:cNvPicPr preferRelativeResize="0"/>
            <p:nvPr/>
          </p:nvPicPr>
          <p:blipFill>
            <a:blip r:embed="rId5">
              <a:alphaModFix/>
            </a:blip>
            <a:stretch>
              <a:fillRect/>
            </a:stretch>
          </p:blipFill>
          <p:spPr>
            <a:xfrm>
              <a:off x="7599392" y="3871119"/>
              <a:ext cx="572669" cy="572700"/>
            </a:xfrm>
            <a:prstGeom prst="rect">
              <a:avLst/>
            </a:prstGeom>
            <a:noFill/>
            <a:ln>
              <a:noFill/>
            </a:ln>
          </p:spPr>
        </p:pic>
      </p:grpSp>
      <p:cxnSp>
        <p:nvCxnSpPr>
          <p:cNvPr id="431" name="Google Shape;431;p55"/>
          <p:cNvCxnSpPr>
            <a:stCxn id="401" idx="2"/>
            <a:endCxn id="410" idx="0"/>
          </p:cNvCxnSpPr>
          <p:nvPr/>
        </p:nvCxnSpPr>
        <p:spPr>
          <a:xfrm>
            <a:off x="4572075" y="2338675"/>
            <a:ext cx="0" cy="725100"/>
          </a:xfrm>
          <a:prstGeom prst="straightConnector1">
            <a:avLst/>
          </a:prstGeom>
          <a:noFill/>
          <a:ln cap="flat" cmpd="sng" w="9525">
            <a:solidFill>
              <a:schemeClr val="dk2"/>
            </a:solidFill>
            <a:prstDash val="solid"/>
            <a:round/>
            <a:headEnd len="med" w="med" type="none"/>
            <a:tailEnd len="med" w="med" type="none"/>
          </a:ln>
        </p:spPr>
      </p:cxnSp>
      <p:cxnSp>
        <p:nvCxnSpPr>
          <p:cNvPr id="432" name="Google Shape;432;p55"/>
          <p:cNvCxnSpPr>
            <a:stCxn id="403" idx="2"/>
          </p:cNvCxnSpPr>
          <p:nvPr/>
        </p:nvCxnSpPr>
        <p:spPr>
          <a:xfrm flipH="1">
            <a:off x="2268975" y="4358026"/>
            <a:ext cx="2303100" cy="698100"/>
          </a:xfrm>
          <a:prstGeom prst="straightConnector1">
            <a:avLst/>
          </a:prstGeom>
          <a:noFill/>
          <a:ln cap="flat" cmpd="sng" w="9525">
            <a:solidFill>
              <a:schemeClr val="dk2"/>
            </a:solidFill>
            <a:prstDash val="solid"/>
            <a:round/>
            <a:headEnd len="med" w="med" type="none"/>
            <a:tailEnd len="med" w="med" type="none"/>
          </a:ln>
        </p:spPr>
      </p:cxnSp>
      <p:cxnSp>
        <p:nvCxnSpPr>
          <p:cNvPr id="433" name="Google Shape;433;p55"/>
          <p:cNvCxnSpPr>
            <a:stCxn id="403" idx="2"/>
          </p:cNvCxnSpPr>
          <p:nvPr/>
        </p:nvCxnSpPr>
        <p:spPr>
          <a:xfrm>
            <a:off x="4572075" y="4358026"/>
            <a:ext cx="1980000" cy="743700"/>
          </a:xfrm>
          <a:prstGeom prst="straightConnector1">
            <a:avLst/>
          </a:prstGeom>
          <a:noFill/>
          <a:ln cap="flat" cmpd="sng" w="9525">
            <a:solidFill>
              <a:schemeClr val="dk2"/>
            </a:solidFill>
            <a:prstDash val="solid"/>
            <a:round/>
            <a:headEnd len="med" w="med" type="none"/>
            <a:tailEnd len="med" w="med" type="none"/>
          </a:ln>
        </p:spPr>
      </p:cxnSp>
      <p:cxnSp>
        <p:nvCxnSpPr>
          <p:cNvPr id="434" name="Google Shape;434;p55"/>
          <p:cNvCxnSpPr>
            <a:stCxn id="403" idx="2"/>
          </p:cNvCxnSpPr>
          <p:nvPr/>
        </p:nvCxnSpPr>
        <p:spPr>
          <a:xfrm>
            <a:off x="4572075" y="4358026"/>
            <a:ext cx="0" cy="358500"/>
          </a:xfrm>
          <a:prstGeom prst="straightConnector1">
            <a:avLst/>
          </a:prstGeom>
          <a:noFill/>
          <a:ln cap="flat" cmpd="sng" w="9525">
            <a:solidFill>
              <a:schemeClr val="dk2"/>
            </a:solidFill>
            <a:prstDash val="solid"/>
            <a:round/>
            <a:headEnd len="med" w="med" type="none"/>
            <a:tailEnd len="med" w="med" type="none"/>
          </a:ln>
        </p:spPr>
      </p:cxnSp>
      <p:pic>
        <p:nvPicPr>
          <p:cNvPr id="435" name="Google Shape;435;p55"/>
          <p:cNvPicPr preferRelativeResize="0"/>
          <p:nvPr/>
        </p:nvPicPr>
        <p:blipFill>
          <a:blip r:embed="rId12">
            <a:alphaModFix/>
          </a:blip>
          <a:stretch>
            <a:fillRect/>
          </a:stretch>
        </p:blipFill>
        <p:spPr>
          <a:xfrm>
            <a:off x="7443563" y="2606475"/>
            <a:ext cx="884325" cy="884325"/>
          </a:xfrm>
          <a:prstGeom prst="rect">
            <a:avLst/>
          </a:prstGeom>
          <a:noFill/>
          <a:ln>
            <a:noFill/>
          </a:ln>
        </p:spPr>
      </p:pic>
      <p:pic>
        <p:nvPicPr>
          <p:cNvPr id="436" name="Google Shape;436;p55"/>
          <p:cNvPicPr preferRelativeResize="0"/>
          <p:nvPr/>
        </p:nvPicPr>
        <p:blipFill>
          <a:blip r:embed="rId13">
            <a:alphaModFix/>
          </a:blip>
          <a:stretch>
            <a:fillRect/>
          </a:stretch>
        </p:blipFill>
        <p:spPr>
          <a:xfrm>
            <a:off x="7509750" y="2556343"/>
            <a:ext cx="729850" cy="729850"/>
          </a:xfrm>
          <a:prstGeom prst="rect">
            <a:avLst/>
          </a:prstGeom>
          <a:noFill/>
          <a:ln>
            <a:noFill/>
          </a:ln>
        </p:spPr>
      </p:pic>
      <p:pic>
        <p:nvPicPr>
          <p:cNvPr id="437" name="Google Shape;437;p55"/>
          <p:cNvPicPr preferRelativeResize="0"/>
          <p:nvPr/>
        </p:nvPicPr>
        <p:blipFill>
          <a:blip r:embed="rId14">
            <a:alphaModFix/>
          </a:blip>
          <a:stretch>
            <a:fillRect/>
          </a:stretch>
        </p:blipFill>
        <p:spPr>
          <a:xfrm flipH="1">
            <a:off x="8174450" y="2690400"/>
            <a:ext cx="288505" cy="1000150"/>
          </a:xfrm>
          <a:prstGeom prst="rect">
            <a:avLst/>
          </a:prstGeom>
          <a:noFill/>
          <a:ln>
            <a:noFill/>
          </a:ln>
        </p:spPr>
      </p:pic>
      <p:sp>
        <p:nvSpPr>
          <p:cNvPr id="438" name="Google Shape;438;p55"/>
          <p:cNvSpPr txBox="1"/>
          <p:nvPr/>
        </p:nvSpPr>
        <p:spPr>
          <a:xfrm>
            <a:off x="5818029" y="2748250"/>
            <a:ext cx="1673700" cy="37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Ham Radio Operator</a:t>
            </a:r>
            <a:endParaRPr sz="1200"/>
          </a:p>
        </p:txBody>
      </p:sp>
      <p:cxnSp>
        <p:nvCxnSpPr>
          <p:cNvPr id="439" name="Google Shape;439;p55"/>
          <p:cNvCxnSpPr/>
          <p:nvPr/>
        </p:nvCxnSpPr>
        <p:spPr>
          <a:xfrm>
            <a:off x="4582025" y="2767275"/>
            <a:ext cx="27573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5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do we go if there is an incident?</a:t>
            </a:r>
            <a:endParaRPr/>
          </a:p>
        </p:txBody>
      </p:sp>
      <p:sp>
        <p:nvSpPr>
          <p:cNvPr id="445" name="Google Shape;445;p56"/>
          <p:cNvSpPr txBox="1"/>
          <p:nvPr>
            <p:ph idx="1" type="body"/>
          </p:nvPr>
        </p:nvSpPr>
        <p:spPr>
          <a:xfrm>
            <a:off x="396325" y="1596575"/>
            <a:ext cx="8520600" cy="46083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000000"/>
              </a:buClr>
              <a:buSzPts val="1800"/>
              <a:buChar char="●"/>
            </a:pPr>
            <a:r>
              <a:rPr lang="en">
                <a:solidFill>
                  <a:schemeClr val="dk1"/>
                </a:solidFill>
              </a:rPr>
              <a:t>Like Boy Scouts say: Be Prepared before an incident happens.</a:t>
            </a:r>
            <a:endParaRPr>
              <a:solidFill>
                <a:schemeClr val="dk1"/>
              </a:solidFill>
            </a:endParaRPr>
          </a:p>
          <a:p>
            <a:pPr indent="-342900" lvl="0" marL="457200" rtl="0" algn="l">
              <a:lnSpc>
                <a:spcPct val="150000"/>
              </a:lnSpc>
              <a:spcBef>
                <a:spcPts val="0"/>
              </a:spcBef>
              <a:spcAft>
                <a:spcPts val="0"/>
              </a:spcAft>
              <a:buClr>
                <a:srgbClr val="000000"/>
              </a:buClr>
              <a:buSzPts val="1800"/>
              <a:buChar char="●"/>
            </a:pPr>
            <a:r>
              <a:rPr lang="en">
                <a:solidFill>
                  <a:schemeClr val="dk1"/>
                </a:solidFill>
              </a:rPr>
              <a:t>Neighborhood CERTs should form into neighborhood teams.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Define your neighborhood Team’s area of operations.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Each neighborhood pre-determines best location to use for setting up a Command Post to coordinate their Team’s incident response.</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Create Tactical Name for that area. Example</a:t>
            </a:r>
            <a:r>
              <a:rPr lang="en">
                <a:solidFill>
                  <a:schemeClr val="dk1"/>
                </a:solidFill>
              </a:rPr>
              <a:t>: Spindrift IC.</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Each team practices routine mode of contact with each other: Email, texting, Radio Nets.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Get a neighborhood HAM operator or become one yourself to help.  HAMs are needed to communicate from your neighborhood Command Post to the Coastside Emergency Operations Center.</a:t>
            </a:r>
            <a:endParaRPr>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5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Questions for you</a:t>
            </a:r>
            <a:endParaRPr/>
          </a:p>
        </p:txBody>
      </p:sp>
      <p:sp>
        <p:nvSpPr>
          <p:cNvPr id="451" name="Google Shape;451;p57"/>
          <p:cNvSpPr txBox="1"/>
          <p:nvPr>
            <p:ph idx="1" type="body"/>
          </p:nvPr>
        </p:nvSpPr>
        <p:spPr>
          <a:xfrm>
            <a:off x="156225" y="173068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Never leave the frequency without letting Command Post know. Why?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Always monitor your radio, leave it turned on! Why?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What distance will your radio cover?</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What is your neighborhood’s FRS Channel?</a:t>
            </a:r>
            <a:endParaRPr>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5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457" name="Google Shape;457;p58"/>
          <p:cNvSpPr txBox="1"/>
          <p:nvPr>
            <p:ph idx="1" type="body"/>
          </p:nvPr>
        </p:nvSpPr>
        <p:spPr>
          <a:xfrm>
            <a:off x="440475" y="1693858"/>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You should know:</a:t>
            </a:r>
            <a:endParaRPr>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Basic operation of your radio.</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Practice Correct Operational Procedures</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Routinely practice using your radio to get past “Mike Fright.”</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How to create and pass a message.</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Why Radio communication is important.</a:t>
            </a:r>
            <a:endParaRPr sz="1800">
              <a:solidFill>
                <a:srgbClr val="000000"/>
              </a:solidFill>
            </a:endParaRPr>
          </a:p>
        </p:txBody>
      </p:sp>
      <p:sp>
        <p:nvSpPr>
          <p:cNvPr id="458" name="Google Shape;458;p58"/>
          <p:cNvSpPr txBox="1"/>
          <p:nvPr/>
        </p:nvSpPr>
        <p:spPr>
          <a:xfrm>
            <a:off x="1385625" y="4381500"/>
            <a:ext cx="6437100" cy="17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Always follow the safety rules established for CERTs — personal safety comes first!</a:t>
            </a:r>
            <a:endParaRPr sz="2400"/>
          </a:p>
          <a:p>
            <a:pPr indent="0" lvl="0" marL="0" rtl="0" algn="l">
              <a:spcBef>
                <a:spcPts val="0"/>
              </a:spcBef>
              <a:spcAft>
                <a:spcPts val="0"/>
              </a:spcAft>
              <a:buNone/>
            </a:pPr>
            <a:r>
              <a:t/>
            </a:r>
            <a:endParaRPr sz="2400"/>
          </a:p>
          <a:p>
            <a:pPr indent="0" lvl="0" marL="0" rtl="0" algn="ctr">
              <a:spcBef>
                <a:spcPts val="0"/>
              </a:spcBef>
              <a:spcAft>
                <a:spcPts val="0"/>
              </a:spcAft>
              <a:buNone/>
            </a:pPr>
            <a:r>
              <a:rPr lang="en" sz="1800"/>
              <a:t>~ The End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FRS channels</a:t>
            </a:r>
            <a:endParaRPr/>
          </a:p>
        </p:txBody>
      </p:sp>
      <p:graphicFrame>
        <p:nvGraphicFramePr>
          <p:cNvPr id="121" name="Google Shape;121;p17"/>
          <p:cNvGraphicFramePr/>
          <p:nvPr/>
        </p:nvGraphicFramePr>
        <p:xfrm>
          <a:off x="311700" y="2000800"/>
          <a:ext cx="3000000" cy="3000000"/>
        </p:xfrm>
        <a:graphic>
          <a:graphicData uri="http://schemas.openxmlformats.org/drawingml/2006/table">
            <a:tbl>
              <a:tblPr>
                <a:solidFill>
                  <a:srgbClr val="FFFFFF"/>
                </a:solidFill>
                <a:tableStyleId>{641B4D6A-40ED-40A6-9C3F-F38E731586CD}</a:tableStyleId>
              </a:tblPr>
              <a:tblGrid>
                <a:gridCol w="695325"/>
                <a:gridCol w="828675"/>
                <a:gridCol w="847725"/>
                <a:gridCol w="1095375"/>
                <a:gridCol w="971550"/>
                <a:gridCol w="1209675"/>
                <a:gridCol w="3038475"/>
              </a:tblGrid>
              <a:tr h="228600">
                <a:tc>
                  <a:txBody>
                    <a:bodyPr>
                      <a:noAutofit/>
                    </a:bodyPr>
                    <a:lstStyle/>
                    <a:p>
                      <a:pPr indent="0" lvl="0" marL="0" rtl="0" algn="l">
                        <a:lnSpc>
                          <a:spcPct val="115000"/>
                        </a:lnSpc>
                        <a:spcBef>
                          <a:spcPts val="0"/>
                        </a:spcBef>
                        <a:spcAft>
                          <a:spcPts val="0"/>
                        </a:spcAft>
                        <a:buNone/>
                      </a:pPr>
                      <a:r>
                        <a:rPr b="1" lang="en" sz="900">
                          <a:solidFill>
                            <a:srgbClr val="005596"/>
                          </a:solidFill>
                          <a:highlight>
                            <a:srgbClr val="FFFFFF"/>
                          </a:highlight>
                        </a:rPr>
                        <a:t>Channel </a:t>
                      </a:r>
                      <a:endParaRPr b="1" sz="900">
                        <a:solidFill>
                          <a:srgbClr val="005596"/>
                        </a:solidFill>
                        <a:highlight>
                          <a:srgbClr val="FFFFFF"/>
                        </a:highlight>
                      </a:endParaRPr>
                    </a:p>
                  </a:txBody>
                  <a:tcPr marT="47625" marB="47625" marR="47625" marL="47625">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900">
                          <a:solidFill>
                            <a:srgbClr val="005596"/>
                          </a:solidFill>
                          <a:highlight>
                            <a:srgbClr val="FFFFFF"/>
                          </a:highlight>
                        </a:rPr>
                        <a:t>Frequency </a:t>
                      </a:r>
                      <a:endParaRPr b="1" sz="900">
                        <a:solidFill>
                          <a:srgbClr val="005596"/>
                        </a:solidFill>
                        <a:highlight>
                          <a:srgbClr val="FFFFFF"/>
                        </a:highlight>
                      </a:endParaRPr>
                    </a:p>
                  </a:txBody>
                  <a:tcPr marT="47625" marB="47625" marR="47625" marL="47625">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900">
                          <a:solidFill>
                            <a:srgbClr val="005596"/>
                          </a:solidFill>
                          <a:highlight>
                            <a:srgbClr val="FFFFFF"/>
                          </a:highlight>
                        </a:rPr>
                        <a:t>FRS Power </a:t>
                      </a:r>
                      <a:endParaRPr b="1" sz="900">
                        <a:solidFill>
                          <a:srgbClr val="005596"/>
                        </a:solidFill>
                        <a:highlight>
                          <a:srgbClr val="FFFFFF"/>
                        </a:highlight>
                      </a:endParaRPr>
                    </a:p>
                  </a:txBody>
                  <a:tcPr marT="47625" marB="47625" marR="47625" marL="47625">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900">
                          <a:solidFill>
                            <a:srgbClr val="005596"/>
                          </a:solidFill>
                          <a:highlight>
                            <a:srgbClr val="FFFFFF"/>
                          </a:highlight>
                        </a:rPr>
                        <a:t>FRS Bandwidth </a:t>
                      </a:r>
                      <a:endParaRPr b="1" sz="900">
                        <a:solidFill>
                          <a:srgbClr val="005596"/>
                        </a:solidFill>
                        <a:highlight>
                          <a:srgbClr val="FFFFFF"/>
                        </a:highlight>
                      </a:endParaRPr>
                    </a:p>
                  </a:txBody>
                  <a:tcPr marT="47625" marB="47625" marR="47625" marL="47625">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900">
                          <a:solidFill>
                            <a:srgbClr val="005596"/>
                          </a:solidFill>
                          <a:highlight>
                            <a:srgbClr val="FFFFFF"/>
                          </a:highlight>
                        </a:rPr>
                        <a:t>GMRS Power </a:t>
                      </a:r>
                      <a:endParaRPr b="1" sz="900">
                        <a:solidFill>
                          <a:srgbClr val="005596"/>
                        </a:solidFill>
                        <a:highlight>
                          <a:srgbClr val="FFFFFF"/>
                        </a:highlight>
                      </a:endParaRPr>
                    </a:p>
                  </a:txBody>
                  <a:tcPr marT="47625" marB="47625" marR="47625" marL="47625">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900">
                          <a:solidFill>
                            <a:srgbClr val="005596"/>
                          </a:solidFill>
                          <a:highlight>
                            <a:srgbClr val="FFFFFF"/>
                          </a:highlight>
                        </a:rPr>
                        <a:t>GMRS Bandwidth </a:t>
                      </a:r>
                      <a:endParaRPr b="1" sz="900">
                        <a:solidFill>
                          <a:srgbClr val="005596"/>
                        </a:solidFill>
                        <a:highlight>
                          <a:srgbClr val="FFFFFF"/>
                        </a:highlight>
                      </a:endParaRPr>
                    </a:p>
                  </a:txBody>
                  <a:tcPr marT="47625" marB="47625" marR="47625" marL="47625">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900">
                          <a:solidFill>
                            <a:srgbClr val="005596"/>
                          </a:solidFill>
                          <a:highlight>
                            <a:srgbClr val="FFFFFF"/>
                          </a:highlight>
                        </a:rPr>
                        <a:t>Notes/Usage </a:t>
                      </a:r>
                      <a:endParaRPr b="1" sz="900">
                        <a:solidFill>
                          <a:srgbClr val="005596"/>
                        </a:solidFill>
                        <a:highlight>
                          <a:srgbClr val="FFFFFF"/>
                        </a:highlight>
                      </a:endParaRPr>
                    </a:p>
                  </a:txBody>
                  <a:tcPr marT="47625" marB="47625" marR="47625" marL="47625">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462.5625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 Unofficial national calling channel</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462.5875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03</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462.6125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04</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462.6375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462.6625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06</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462.6875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07</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462.7125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08</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467.5625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09</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467.5875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467.6125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467.6375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467.6625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13</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467.6875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14</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467.7125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0.5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15</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462.5500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50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16</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462.5750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50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17</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462.6000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50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18</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462.6250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50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19</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462.6500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50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20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462.6750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50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Unofficial emergency/traveler assistance channel (PL 141.3)</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21</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462.7000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50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r h="152400">
                <a:tc>
                  <a:txBody>
                    <a:bodyPr>
                      <a:noAutofit/>
                    </a:bodyPr>
                    <a:lstStyle/>
                    <a:p>
                      <a:pPr indent="0" lvl="0" marL="0" rtl="0" algn="l">
                        <a:spcBef>
                          <a:spcPts val="0"/>
                        </a:spcBef>
                        <a:spcAft>
                          <a:spcPts val="0"/>
                        </a:spcAft>
                        <a:buNone/>
                      </a:pPr>
                      <a:r>
                        <a:rPr lang="en" sz="850">
                          <a:solidFill>
                            <a:srgbClr val="303030"/>
                          </a:solidFill>
                          <a:highlight>
                            <a:srgbClr val="FFFFFF"/>
                          </a:highlight>
                        </a:rPr>
                        <a:t>22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462.7250</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12.5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50 W</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25 kHz</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50">
                          <a:solidFill>
                            <a:srgbClr val="303030"/>
                          </a:solidFill>
                          <a:highlight>
                            <a:srgbClr val="FFFFFF"/>
                          </a:highlight>
                        </a:rPr>
                        <a:t>(2)</a:t>
                      </a:r>
                      <a:endParaRPr sz="850">
                        <a:solidFill>
                          <a:srgbClr val="303030"/>
                        </a:solidFill>
                        <a:highlight>
                          <a:srgbClr val="FFFFFF"/>
                        </a:highlight>
                      </a:endParaRPr>
                    </a:p>
                  </a:txBody>
                  <a:tcPr marT="19050" marB="19050" marR="38100" marL="38100">
                    <a:lnL cap="flat" cmpd="sng" w="9525">
                      <a:solidFill>
                        <a:srgbClr val="BADFF6"/>
                      </a:solidFill>
                      <a:prstDash val="solid"/>
                      <a:round/>
                      <a:headEnd len="sm" w="sm" type="none"/>
                      <a:tailEnd len="sm" w="sm" type="none"/>
                    </a:lnL>
                    <a:lnR cap="flat" cmpd="sng" w="9525">
                      <a:solidFill>
                        <a:srgbClr val="BADFF6"/>
                      </a:solidFill>
                      <a:prstDash val="solid"/>
                      <a:round/>
                      <a:headEnd len="sm" w="sm" type="none"/>
                      <a:tailEnd len="sm" w="sm" type="none"/>
                    </a:lnR>
                    <a:lnT cap="flat" cmpd="sng" w="9525">
                      <a:solidFill>
                        <a:srgbClr val="BADFF6"/>
                      </a:solidFill>
                      <a:prstDash val="solid"/>
                      <a:round/>
                      <a:headEnd len="sm" w="sm" type="none"/>
                      <a:tailEnd len="sm" w="sm" type="none"/>
                    </a:lnT>
                    <a:lnB cap="flat" cmpd="sng" w="9525">
                      <a:solidFill>
                        <a:srgbClr val="BADFF6"/>
                      </a:solidFill>
                      <a:prstDash val="solid"/>
                      <a:round/>
                      <a:headEnd len="sm" w="sm" type="none"/>
                      <a:tailEnd len="sm" w="sm" type="none"/>
                    </a:lnB>
                  </a:tcPr>
                </a:tc>
              </a:tr>
            </a:tbl>
          </a:graphicData>
        </a:graphic>
      </p:graphicFrame>
      <p:sp>
        <p:nvSpPr>
          <p:cNvPr id="122" name="Google Shape;122;p17"/>
          <p:cNvSpPr txBox="1"/>
          <p:nvPr/>
        </p:nvSpPr>
        <p:spPr>
          <a:xfrm>
            <a:off x="311700" y="1516225"/>
            <a:ext cx="8686800" cy="3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2017 GMRS/FRS Frequency Chart</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GMRS radios</a:t>
            </a:r>
            <a:endParaRPr/>
          </a:p>
        </p:txBody>
      </p:sp>
      <p:sp>
        <p:nvSpPr>
          <p:cNvPr id="128" name="Google Shape;128;p18"/>
          <p:cNvSpPr txBox="1"/>
          <p:nvPr>
            <p:ph idx="1" type="body"/>
          </p:nvPr>
        </p:nvSpPr>
        <p:spPr>
          <a:xfrm>
            <a:off x="311700" y="1765233"/>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FCC License required, no test ($75 for 10 years)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License covers all family members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GMRS channels 1 - 7 and 15 -22 are shared with FRS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External antennas OK for selected portable radios*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Some GMRS Radios can cover hundreds of square miles via repeaters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5 watts allowed on shared FRS channels.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GMRS Radios limited to ½ watt on FRS channels 8-14.</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Moderate to very high cost.</a:t>
            </a:r>
            <a:endParaRPr>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9"/>
          <p:cNvSpPr txBox="1"/>
          <p:nvPr>
            <p:ph type="title"/>
          </p:nvPr>
        </p:nvSpPr>
        <p:spPr>
          <a:xfrm>
            <a:off x="311700" y="380051"/>
            <a:ext cx="8520600" cy="70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to use your Midland GXT1000 / 1050 radio</a:t>
            </a:r>
            <a:endParaRPr/>
          </a:p>
        </p:txBody>
      </p:sp>
      <p:pic>
        <p:nvPicPr>
          <p:cNvPr id="134" name="Google Shape;134;p19"/>
          <p:cNvPicPr preferRelativeResize="0"/>
          <p:nvPr/>
        </p:nvPicPr>
        <p:blipFill rotWithShape="1">
          <a:blip r:embed="rId3">
            <a:alphaModFix/>
          </a:blip>
          <a:srcRect b="16915" l="0" r="16915" t="0"/>
          <a:stretch/>
        </p:blipFill>
        <p:spPr>
          <a:xfrm>
            <a:off x="2834250" y="1520150"/>
            <a:ext cx="4613950" cy="4595025"/>
          </a:xfrm>
          <a:prstGeom prst="rect">
            <a:avLst/>
          </a:prstGeom>
          <a:noFill/>
          <a:ln>
            <a:noFill/>
          </a:ln>
        </p:spPr>
      </p:pic>
      <p:sp>
        <p:nvSpPr>
          <p:cNvPr id="135" name="Google Shape;135;p19"/>
          <p:cNvSpPr txBox="1"/>
          <p:nvPr/>
        </p:nvSpPr>
        <p:spPr>
          <a:xfrm>
            <a:off x="722350" y="2254825"/>
            <a:ext cx="3694800" cy="13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Coastside CERT Branches 1 &amp; 2</a:t>
            </a:r>
            <a:endParaRPr sz="1800"/>
          </a:p>
          <a:p>
            <a:pPr indent="0" lvl="0" marL="0" rtl="0" algn="l">
              <a:spcBef>
                <a:spcPts val="0"/>
              </a:spcBef>
              <a:spcAft>
                <a:spcPts val="0"/>
              </a:spcAft>
              <a:buNone/>
            </a:pPr>
            <a:r>
              <a:rPr lang="en" sz="1800"/>
              <a:t>Recommends:</a:t>
            </a:r>
            <a:endParaRPr sz="1800"/>
          </a:p>
          <a:p>
            <a:pPr indent="0" lvl="0" marL="0" rtl="0" algn="l">
              <a:spcBef>
                <a:spcPts val="0"/>
              </a:spcBef>
              <a:spcAft>
                <a:spcPts val="0"/>
              </a:spcAft>
              <a:buNone/>
            </a:pPr>
            <a:r>
              <a:rPr b="1" lang="en" sz="1800"/>
              <a:t>Midland GXT 1000</a:t>
            </a:r>
            <a:endParaRPr b="1" sz="1800"/>
          </a:p>
        </p:txBody>
      </p:sp>
      <p:sp>
        <p:nvSpPr>
          <p:cNvPr id="136" name="Google Shape;136;p19"/>
          <p:cNvSpPr txBox="1"/>
          <p:nvPr/>
        </p:nvSpPr>
        <p:spPr>
          <a:xfrm>
            <a:off x="722350" y="3787425"/>
            <a:ext cx="2760900" cy="17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This photo shows the complement of equipment included with Midland GXT1000 purchase.</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Radio controls: Midland GTX1000</a:t>
            </a:r>
            <a:endParaRPr/>
          </a:p>
        </p:txBody>
      </p:sp>
      <p:pic>
        <p:nvPicPr>
          <p:cNvPr id="142" name="Google Shape;142;p20"/>
          <p:cNvPicPr preferRelativeResize="0"/>
          <p:nvPr/>
        </p:nvPicPr>
        <p:blipFill rotWithShape="1">
          <a:blip r:embed="rId3">
            <a:alphaModFix/>
          </a:blip>
          <a:srcRect b="9738" l="0" r="0" t="10178"/>
          <a:stretch/>
        </p:blipFill>
        <p:spPr>
          <a:xfrm>
            <a:off x="1904125" y="1720950"/>
            <a:ext cx="5335751" cy="4273001"/>
          </a:xfrm>
          <a:prstGeom prst="rect">
            <a:avLst/>
          </a:prstGeom>
          <a:noFill/>
          <a:ln>
            <a:noFill/>
          </a:ln>
        </p:spPr>
      </p:pic>
      <p:sp>
        <p:nvSpPr>
          <p:cNvPr id="143" name="Google Shape;143;p20"/>
          <p:cNvSpPr txBox="1"/>
          <p:nvPr/>
        </p:nvSpPr>
        <p:spPr>
          <a:xfrm>
            <a:off x="1146675" y="1893400"/>
            <a:ext cx="2005500" cy="48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t>Off-On/Volume Control</a:t>
            </a:r>
            <a:endParaRPr/>
          </a:p>
        </p:txBody>
      </p:sp>
      <p:sp>
        <p:nvSpPr>
          <p:cNvPr id="144" name="Google Shape;144;p20"/>
          <p:cNvSpPr txBox="1"/>
          <p:nvPr/>
        </p:nvSpPr>
        <p:spPr>
          <a:xfrm>
            <a:off x="1146675" y="2553820"/>
            <a:ext cx="2005500" cy="48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t>Channel</a:t>
            </a:r>
            <a:endParaRPr/>
          </a:p>
        </p:txBody>
      </p:sp>
      <p:sp>
        <p:nvSpPr>
          <p:cNvPr id="145" name="Google Shape;145;p20"/>
          <p:cNvSpPr txBox="1"/>
          <p:nvPr/>
        </p:nvSpPr>
        <p:spPr>
          <a:xfrm>
            <a:off x="823575" y="3290440"/>
            <a:ext cx="2328600" cy="48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t>Push-To-Talk (PTT) Switch</a:t>
            </a:r>
            <a:endParaRPr/>
          </a:p>
        </p:txBody>
      </p:sp>
      <p:sp>
        <p:nvSpPr>
          <p:cNvPr id="146" name="Google Shape;146;p20"/>
          <p:cNvSpPr txBox="1"/>
          <p:nvPr/>
        </p:nvSpPr>
        <p:spPr>
          <a:xfrm>
            <a:off x="823575" y="4027050"/>
            <a:ext cx="2328600" cy="48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t>Keypad Lock &amp; Call Tone</a:t>
            </a:r>
            <a:endParaRPr/>
          </a:p>
        </p:txBody>
      </p:sp>
      <p:sp>
        <p:nvSpPr>
          <p:cNvPr id="147" name="Google Shape;147;p20"/>
          <p:cNvSpPr txBox="1"/>
          <p:nvPr/>
        </p:nvSpPr>
        <p:spPr>
          <a:xfrm>
            <a:off x="1146675" y="4763680"/>
            <a:ext cx="2005500" cy="48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t>Menu Key</a:t>
            </a:r>
            <a:endParaRPr/>
          </a:p>
        </p:txBody>
      </p:sp>
      <p:sp>
        <p:nvSpPr>
          <p:cNvPr id="148" name="Google Shape;148;p20"/>
          <p:cNvSpPr txBox="1"/>
          <p:nvPr/>
        </p:nvSpPr>
        <p:spPr>
          <a:xfrm>
            <a:off x="1146675" y="5500300"/>
            <a:ext cx="2005500" cy="48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t>Function Down Key</a:t>
            </a:r>
            <a:endParaRPr/>
          </a:p>
        </p:txBody>
      </p:sp>
      <p:sp>
        <p:nvSpPr>
          <p:cNvPr id="149" name="Google Shape;149;p20"/>
          <p:cNvSpPr txBox="1"/>
          <p:nvPr/>
        </p:nvSpPr>
        <p:spPr>
          <a:xfrm>
            <a:off x="6058050" y="1817200"/>
            <a:ext cx="20055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Antenna</a:t>
            </a:r>
            <a:endParaRPr/>
          </a:p>
        </p:txBody>
      </p:sp>
      <p:sp>
        <p:nvSpPr>
          <p:cNvPr id="150" name="Google Shape;150;p20"/>
          <p:cNvSpPr txBox="1"/>
          <p:nvPr/>
        </p:nvSpPr>
        <p:spPr>
          <a:xfrm>
            <a:off x="6058050" y="2553820"/>
            <a:ext cx="20055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Ear Phone Jack</a:t>
            </a:r>
            <a:endParaRPr/>
          </a:p>
        </p:txBody>
      </p:sp>
      <p:sp>
        <p:nvSpPr>
          <p:cNvPr id="151" name="Google Shape;151;p20"/>
          <p:cNvSpPr txBox="1"/>
          <p:nvPr/>
        </p:nvSpPr>
        <p:spPr>
          <a:xfrm>
            <a:off x="6058050" y="3582965"/>
            <a:ext cx="20055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Private Line (PL) Code</a:t>
            </a:r>
            <a:endParaRPr/>
          </a:p>
        </p:txBody>
      </p:sp>
      <p:sp>
        <p:nvSpPr>
          <p:cNvPr id="152" name="Google Shape;152;p20"/>
          <p:cNvSpPr txBox="1"/>
          <p:nvPr/>
        </p:nvSpPr>
        <p:spPr>
          <a:xfrm>
            <a:off x="6058050" y="4027060"/>
            <a:ext cx="20055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Monitor/Scan Key</a:t>
            </a:r>
            <a:endParaRPr/>
          </a:p>
        </p:txBody>
      </p:sp>
      <p:sp>
        <p:nvSpPr>
          <p:cNvPr id="153" name="Google Shape;153;p20"/>
          <p:cNvSpPr txBox="1"/>
          <p:nvPr/>
        </p:nvSpPr>
        <p:spPr>
          <a:xfrm>
            <a:off x="6058050" y="4612125"/>
            <a:ext cx="20055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Function Up Key</a:t>
            </a:r>
            <a:endParaRPr/>
          </a:p>
        </p:txBody>
      </p:sp>
      <p:sp>
        <p:nvSpPr>
          <p:cNvPr id="154" name="Google Shape;154;p20"/>
          <p:cNvSpPr txBox="1"/>
          <p:nvPr/>
        </p:nvSpPr>
        <p:spPr>
          <a:xfrm>
            <a:off x="6082750" y="5500275"/>
            <a:ext cx="20055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Speaker</a:t>
            </a:r>
            <a:endParaRPr/>
          </a:p>
        </p:txBody>
      </p:sp>
      <p:cxnSp>
        <p:nvCxnSpPr>
          <p:cNvPr id="155" name="Google Shape;155;p20"/>
          <p:cNvCxnSpPr>
            <a:stCxn id="146" idx="3"/>
          </p:cNvCxnSpPr>
          <p:nvPr/>
        </p:nvCxnSpPr>
        <p:spPr>
          <a:xfrm>
            <a:off x="3152175" y="4270650"/>
            <a:ext cx="938700" cy="301200"/>
          </a:xfrm>
          <a:prstGeom prst="straightConnector1">
            <a:avLst/>
          </a:prstGeom>
          <a:noFill/>
          <a:ln cap="flat" cmpd="sng" w="9525">
            <a:solidFill>
              <a:srgbClr val="FF0000"/>
            </a:solidFill>
            <a:prstDash val="solid"/>
            <a:round/>
            <a:headEnd len="med" w="med" type="oval"/>
            <a:tailEnd len="med" w="med" type="oval"/>
          </a:ln>
        </p:spPr>
      </p:cxnSp>
      <p:sp>
        <p:nvSpPr>
          <p:cNvPr id="156" name="Google Shape;156;p20"/>
          <p:cNvSpPr txBox="1"/>
          <p:nvPr/>
        </p:nvSpPr>
        <p:spPr>
          <a:xfrm>
            <a:off x="6058050" y="5100900"/>
            <a:ext cx="20055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Microphone</a:t>
            </a:r>
            <a:endParaRPr/>
          </a:p>
        </p:txBody>
      </p:sp>
      <p:cxnSp>
        <p:nvCxnSpPr>
          <p:cNvPr id="157" name="Google Shape;157;p20"/>
          <p:cNvCxnSpPr/>
          <p:nvPr/>
        </p:nvCxnSpPr>
        <p:spPr>
          <a:xfrm>
            <a:off x="3130875" y="2792500"/>
            <a:ext cx="1181400" cy="1413000"/>
          </a:xfrm>
          <a:prstGeom prst="straightConnector1">
            <a:avLst/>
          </a:prstGeom>
          <a:noFill/>
          <a:ln cap="flat" cmpd="sng" w="9525">
            <a:solidFill>
              <a:srgbClr val="0000FF"/>
            </a:solidFill>
            <a:prstDash val="solid"/>
            <a:round/>
            <a:headEnd len="med" w="med" type="oval"/>
            <a:tailEnd len="med" w="med" type="triangle"/>
          </a:ln>
        </p:spPr>
      </p:cxnSp>
      <p:cxnSp>
        <p:nvCxnSpPr>
          <p:cNvPr id="158" name="Google Shape;158;p20"/>
          <p:cNvCxnSpPr/>
          <p:nvPr/>
        </p:nvCxnSpPr>
        <p:spPr>
          <a:xfrm>
            <a:off x="3130875" y="2170325"/>
            <a:ext cx="974100" cy="1283100"/>
          </a:xfrm>
          <a:prstGeom prst="straightConnector1">
            <a:avLst/>
          </a:prstGeom>
          <a:noFill/>
          <a:ln cap="flat" cmpd="sng" w="9525">
            <a:solidFill>
              <a:srgbClr val="FF0000"/>
            </a:solidFill>
            <a:prstDash val="solid"/>
            <a:round/>
            <a:headEnd len="med" w="med" type="oval"/>
            <a:tailEnd len="med" w="med" type="triangle"/>
          </a:ln>
        </p:spPr>
      </p:cxnSp>
      <p:cxnSp>
        <p:nvCxnSpPr>
          <p:cNvPr id="159" name="Google Shape;159;p20"/>
          <p:cNvCxnSpPr/>
          <p:nvPr/>
        </p:nvCxnSpPr>
        <p:spPr>
          <a:xfrm>
            <a:off x="3157013" y="3592050"/>
            <a:ext cx="671700" cy="531900"/>
          </a:xfrm>
          <a:prstGeom prst="straightConnector1">
            <a:avLst/>
          </a:prstGeom>
          <a:noFill/>
          <a:ln cap="flat" cmpd="sng" w="9525">
            <a:solidFill>
              <a:srgbClr val="FF0000"/>
            </a:solidFill>
            <a:prstDash val="solid"/>
            <a:round/>
            <a:headEnd len="med" w="med" type="oval"/>
            <a:tailEnd len="med" w="med" type="triangle"/>
          </a:ln>
        </p:spPr>
      </p:cxnSp>
      <p:cxnSp>
        <p:nvCxnSpPr>
          <p:cNvPr id="160" name="Google Shape;160;p20"/>
          <p:cNvCxnSpPr>
            <a:stCxn id="149" idx="1"/>
          </p:cNvCxnSpPr>
          <p:nvPr/>
        </p:nvCxnSpPr>
        <p:spPr>
          <a:xfrm flipH="1">
            <a:off x="5141550" y="2060800"/>
            <a:ext cx="916500" cy="494400"/>
          </a:xfrm>
          <a:prstGeom prst="straightConnector1">
            <a:avLst/>
          </a:prstGeom>
          <a:noFill/>
          <a:ln cap="flat" cmpd="sng" w="9525">
            <a:solidFill>
              <a:srgbClr val="FF0000"/>
            </a:solidFill>
            <a:prstDash val="solid"/>
            <a:round/>
            <a:headEnd len="med" w="med" type="none"/>
            <a:tailEnd len="med" w="med" type="triangle"/>
          </a:ln>
        </p:spPr>
      </p:cxnSp>
      <p:cxnSp>
        <p:nvCxnSpPr>
          <p:cNvPr id="161" name="Google Shape;161;p20"/>
          <p:cNvCxnSpPr/>
          <p:nvPr/>
        </p:nvCxnSpPr>
        <p:spPr>
          <a:xfrm flipH="1">
            <a:off x="822775" y="2710525"/>
            <a:ext cx="17400" cy="51900"/>
          </a:xfrm>
          <a:prstGeom prst="straightConnector1">
            <a:avLst/>
          </a:prstGeom>
          <a:noFill/>
          <a:ln cap="flat" cmpd="sng" w="9525">
            <a:solidFill>
              <a:schemeClr val="dk2"/>
            </a:solidFill>
            <a:prstDash val="solid"/>
            <a:round/>
            <a:headEnd len="med" w="med" type="none"/>
            <a:tailEnd len="med" w="med" type="triangle"/>
          </a:ln>
        </p:spPr>
      </p:cxnSp>
      <p:cxnSp>
        <p:nvCxnSpPr>
          <p:cNvPr id="162" name="Google Shape;162;p20"/>
          <p:cNvCxnSpPr/>
          <p:nvPr/>
        </p:nvCxnSpPr>
        <p:spPr>
          <a:xfrm rot="10800000">
            <a:off x="4829275" y="5494225"/>
            <a:ext cx="1296900" cy="253500"/>
          </a:xfrm>
          <a:prstGeom prst="straightConnector1">
            <a:avLst/>
          </a:prstGeom>
          <a:noFill/>
          <a:ln cap="flat" cmpd="sng" w="9525">
            <a:solidFill>
              <a:srgbClr val="FF0000"/>
            </a:solidFill>
            <a:prstDash val="solid"/>
            <a:round/>
            <a:headEnd len="med" w="med" type="none"/>
            <a:tailEnd len="med" w="med" type="triangle"/>
          </a:ln>
        </p:spPr>
      </p:cxnSp>
      <p:cxnSp>
        <p:nvCxnSpPr>
          <p:cNvPr id="163" name="Google Shape;163;p20"/>
          <p:cNvCxnSpPr>
            <a:stCxn id="150" idx="1"/>
          </p:cNvCxnSpPr>
          <p:nvPr/>
        </p:nvCxnSpPr>
        <p:spPr>
          <a:xfrm flipH="1">
            <a:off x="5296950" y="2797420"/>
            <a:ext cx="761100" cy="1153800"/>
          </a:xfrm>
          <a:prstGeom prst="straightConnector1">
            <a:avLst/>
          </a:prstGeom>
          <a:noFill/>
          <a:ln cap="flat" cmpd="sng" w="9525">
            <a:solidFill>
              <a:srgbClr val="FF0000"/>
            </a:solidFill>
            <a:prstDash val="solid"/>
            <a:round/>
            <a:headEnd len="med" w="med" type="none"/>
            <a:tailEnd len="med" w="med" type="triangle"/>
          </a:ln>
        </p:spPr>
      </p:cxnSp>
      <p:cxnSp>
        <p:nvCxnSpPr>
          <p:cNvPr id="164" name="Google Shape;164;p20"/>
          <p:cNvCxnSpPr/>
          <p:nvPr/>
        </p:nvCxnSpPr>
        <p:spPr>
          <a:xfrm flipH="1">
            <a:off x="4916850" y="3826565"/>
            <a:ext cx="1141200" cy="401100"/>
          </a:xfrm>
          <a:prstGeom prst="straightConnector1">
            <a:avLst/>
          </a:prstGeom>
          <a:noFill/>
          <a:ln cap="flat" cmpd="sng" w="9525">
            <a:solidFill>
              <a:srgbClr val="FF0000"/>
            </a:solidFill>
            <a:prstDash val="solid"/>
            <a:round/>
            <a:headEnd len="med" w="med" type="none"/>
            <a:tailEnd len="med" w="med" type="triangle"/>
          </a:ln>
        </p:spPr>
      </p:cxnSp>
      <p:cxnSp>
        <p:nvCxnSpPr>
          <p:cNvPr id="165" name="Google Shape;165;p20"/>
          <p:cNvCxnSpPr>
            <a:stCxn id="153" idx="1"/>
          </p:cNvCxnSpPr>
          <p:nvPr/>
        </p:nvCxnSpPr>
        <p:spPr>
          <a:xfrm flipH="1">
            <a:off x="4934250" y="4855725"/>
            <a:ext cx="1123800" cy="28200"/>
          </a:xfrm>
          <a:prstGeom prst="straightConnector1">
            <a:avLst/>
          </a:prstGeom>
          <a:noFill/>
          <a:ln cap="flat" cmpd="sng" w="9525">
            <a:solidFill>
              <a:srgbClr val="FF0000"/>
            </a:solidFill>
            <a:prstDash val="solid"/>
            <a:round/>
            <a:headEnd len="med" w="med" type="none"/>
            <a:tailEnd len="med" w="med" type="triangle"/>
          </a:ln>
        </p:spPr>
      </p:cxnSp>
      <p:cxnSp>
        <p:nvCxnSpPr>
          <p:cNvPr id="166" name="Google Shape;166;p20"/>
          <p:cNvCxnSpPr>
            <a:stCxn id="156" idx="1"/>
          </p:cNvCxnSpPr>
          <p:nvPr/>
        </p:nvCxnSpPr>
        <p:spPr>
          <a:xfrm rot="10800000">
            <a:off x="5072550" y="5073900"/>
            <a:ext cx="985500" cy="270600"/>
          </a:xfrm>
          <a:prstGeom prst="straightConnector1">
            <a:avLst/>
          </a:prstGeom>
          <a:noFill/>
          <a:ln cap="flat" cmpd="sng" w="9525">
            <a:solidFill>
              <a:srgbClr val="FF0000"/>
            </a:solidFill>
            <a:prstDash val="solid"/>
            <a:round/>
            <a:headEnd len="med" w="med" type="none"/>
            <a:tailEnd len="med" w="med" type="triangle"/>
          </a:ln>
        </p:spPr>
      </p:cxnSp>
      <p:cxnSp>
        <p:nvCxnSpPr>
          <p:cNvPr id="167" name="Google Shape;167;p20"/>
          <p:cNvCxnSpPr>
            <a:stCxn id="148" idx="3"/>
          </p:cNvCxnSpPr>
          <p:nvPr/>
        </p:nvCxnSpPr>
        <p:spPr>
          <a:xfrm flipH="1" rot="10800000">
            <a:off x="3152175" y="4906000"/>
            <a:ext cx="1143000" cy="837900"/>
          </a:xfrm>
          <a:prstGeom prst="straightConnector1">
            <a:avLst/>
          </a:prstGeom>
          <a:noFill/>
          <a:ln cap="flat" cmpd="sng" w="9525">
            <a:solidFill>
              <a:srgbClr val="FF0000"/>
            </a:solidFill>
            <a:prstDash val="solid"/>
            <a:round/>
            <a:headEnd len="med" w="med" type="none"/>
            <a:tailEnd len="med" w="med" type="triangle"/>
          </a:ln>
        </p:spPr>
      </p:cxnSp>
      <p:cxnSp>
        <p:nvCxnSpPr>
          <p:cNvPr id="168" name="Google Shape;168;p20"/>
          <p:cNvCxnSpPr>
            <a:stCxn id="147" idx="3"/>
          </p:cNvCxnSpPr>
          <p:nvPr/>
        </p:nvCxnSpPr>
        <p:spPr>
          <a:xfrm flipH="1" rot="10800000">
            <a:off x="3152175" y="4664080"/>
            <a:ext cx="1332900" cy="343200"/>
          </a:xfrm>
          <a:prstGeom prst="straightConnector1">
            <a:avLst/>
          </a:prstGeom>
          <a:noFill/>
          <a:ln cap="flat" cmpd="sng" w="9525">
            <a:solidFill>
              <a:srgbClr val="FF0000"/>
            </a:solidFill>
            <a:prstDash val="solid"/>
            <a:round/>
            <a:headEnd len="med" w="med" type="none"/>
            <a:tailEnd len="med" w="med" type="triangle"/>
          </a:ln>
        </p:spPr>
      </p:cxnSp>
      <p:cxnSp>
        <p:nvCxnSpPr>
          <p:cNvPr id="169" name="Google Shape;169;p20"/>
          <p:cNvCxnSpPr>
            <a:stCxn id="152" idx="1"/>
          </p:cNvCxnSpPr>
          <p:nvPr/>
        </p:nvCxnSpPr>
        <p:spPr>
          <a:xfrm flipH="1">
            <a:off x="5067150" y="4270660"/>
            <a:ext cx="990900" cy="365400"/>
          </a:xfrm>
          <a:prstGeom prst="straightConnector1">
            <a:avLst/>
          </a:prstGeom>
          <a:noFill/>
          <a:ln cap="flat" cmpd="sng" w="9525">
            <a:solidFill>
              <a:srgbClr val="FF0000"/>
            </a:solidFill>
            <a:prstDash val="solid"/>
            <a:round/>
            <a:headEnd len="med" w="med" type="oval"/>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Batteries</a:t>
            </a:r>
            <a:endParaRPr/>
          </a:p>
        </p:txBody>
      </p:sp>
      <p:pic>
        <p:nvPicPr>
          <p:cNvPr id="175" name="Google Shape;175;p21"/>
          <p:cNvPicPr preferRelativeResize="0"/>
          <p:nvPr/>
        </p:nvPicPr>
        <p:blipFill>
          <a:blip r:embed="rId3">
            <a:alphaModFix/>
          </a:blip>
          <a:stretch>
            <a:fillRect/>
          </a:stretch>
        </p:blipFill>
        <p:spPr>
          <a:xfrm>
            <a:off x="4924375" y="2290733"/>
            <a:ext cx="3672423" cy="2967976"/>
          </a:xfrm>
          <a:prstGeom prst="rect">
            <a:avLst/>
          </a:prstGeom>
          <a:noFill/>
          <a:ln>
            <a:noFill/>
          </a:ln>
        </p:spPr>
      </p:pic>
      <p:pic>
        <p:nvPicPr>
          <p:cNvPr id="176" name="Google Shape;176;p21"/>
          <p:cNvPicPr preferRelativeResize="0"/>
          <p:nvPr/>
        </p:nvPicPr>
        <p:blipFill>
          <a:blip r:embed="rId4">
            <a:alphaModFix/>
          </a:blip>
          <a:stretch>
            <a:fillRect/>
          </a:stretch>
        </p:blipFill>
        <p:spPr>
          <a:xfrm>
            <a:off x="565500" y="2361212"/>
            <a:ext cx="4006498" cy="2778005"/>
          </a:xfrm>
          <a:prstGeom prst="rect">
            <a:avLst/>
          </a:prstGeom>
          <a:noFill/>
          <a:ln>
            <a:noFill/>
          </a:ln>
        </p:spPr>
      </p:pic>
      <p:sp>
        <p:nvSpPr>
          <p:cNvPr id="177" name="Google Shape;177;p21"/>
          <p:cNvSpPr txBox="1"/>
          <p:nvPr/>
        </p:nvSpPr>
        <p:spPr>
          <a:xfrm>
            <a:off x="5379300" y="4948300"/>
            <a:ext cx="3451200" cy="111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chemeClr val="dk1"/>
                </a:solidFill>
              </a:rPr>
              <a:t>Four </a:t>
            </a:r>
            <a:r>
              <a:rPr lang="en" sz="1800">
                <a:solidFill>
                  <a:schemeClr val="dk1"/>
                </a:solidFill>
              </a:rPr>
              <a:t>AA Batteries can be used in place of the supplied Battery Pack.</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